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7"/>
  </p:notesMasterIdLst>
  <p:sldIdLst>
    <p:sldId id="307" r:id="rId2"/>
    <p:sldId id="316" r:id="rId3"/>
    <p:sldId id="308" r:id="rId4"/>
    <p:sldId id="309" r:id="rId5"/>
    <p:sldId id="31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17"/>
    <p:restoredTop sz="96179"/>
  </p:normalViewPr>
  <p:slideViewPr>
    <p:cSldViewPr snapToGrid="0" snapToObjects="1">
      <p:cViewPr varScale="1">
        <p:scale>
          <a:sx n="235" d="100"/>
          <a:sy n="235" d="100"/>
        </p:scale>
        <p:origin x="1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88398-BA15-2F46-9AD9-0D595CBE09D6}" type="datetimeFigureOut">
              <a:rPr lang="en-US" smtClean="0"/>
              <a:t>2/25/24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D8175-892D-D64A-9C83-5E6DEF21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9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pe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ED598BC-AEAE-264D-9F87-7AE8B586B8C2}"/>
              </a:ext>
            </a:extLst>
          </p:cNvPr>
          <p:cNvSpPr/>
          <p:nvPr userDrawn="1"/>
        </p:nvSpPr>
        <p:spPr>
          <a:xfrm>
            <a:off x="0" y="0"/>
            <a:ext cx="12191999" cy="293427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78695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&amp; attrib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A14F39D-60B2-314F-810F-34E7ACE87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928" y="3"/>
            <a:ext cx="10349805" cy="6857997"/>
          </a:xfrm>
        </p:spPr>
        <p:txBody>
          <a:bodyPr bIns="182880" anchor="ctr" anchorCtr="0">
            <a:normAutofit/>
          </a:bodyPr>
          <a:lstStyle>
            <a:lvl1pPr algn="ctr">
              <a:lnSpc>
                <a:spcPts val="5800"/>
              </a:lnSpc>
              <a:defRPr sz="4000" b="0" i="0" cap="none" spc="-200" baseline="0">
                <a:latin typeface="Montserrat ExtraLight" pitchFamily="2" charset="77"/>
                <a:ea typeface="Roboto Slab Thin" pitchFamily="2" charset="0"/>
              </a:defRPr>
            </a:lvl1pPr>
          </a:lstStyle>
          <a:p>
            <a:r>
              <a:rPr lang="en-US" dirty="0"/>
              <a:t>In TRIO there are nothing </a:t>
            </a:r>
            <a:br>
              <a:rPr lang="en-US" dirty="0"/>
            </a:br>
            <a:r>
              <a:rPr lang="en-US" dirty="0"/>
              <a:t>but positive influences… TRIO created </a:t>
            </a:r>
            <a:br>
              <a:rPr lang="en-US" dirty="0"/>
            </a:br>
            <a:r>
              <a:rPr lang="en-US" dirty="0"/>
              <a:t>the environment for me to develop the </a:t>
            </a:r>
            <a:br>
              <a:rPr lang="en-US" dirty="0"/>
            </a:br>
            <a:r>
              <a:rPr lang="en-US" dirty="0"/>
              <a:t>best of my capabilities as a </a:t>
            </a:r>
            <a:br>
              <a:rPr lang="en-US" dirty="0"/>
            </a:br>
            <a:r>
              <a:rPr lang="en-US" dirty="0"/>
              <a:t>student and leader.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E6AD54-DEA8-0F43-A617-9AB6BA721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49493" y="536454"/>
            <a:ext cx="990600" cy="6256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DD5F0D-3FD8-CD46-A1BC-3D6CDC7326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600699" y="5687583"/>
            <a:ext cx="990600" cy="62564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F6AE9BD-E326-4941-A2EC-03219AFA9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464774" y="5331380"/>
            <a:ext cx="4033430" cy="698499"/>
          </a:xfrm>
        </p:spPr>
        <p:txBody>
          <a:bodyPr>
            <a:normAutofit/>
          </a:bodyPr>
          <a:lstStyle>
            <a:lvl1pPr marL="0" indent="0" algn="r">
              <a:lnSpc>
                <a:spcPts val="2400"/>
              </a:lnSpc>
              <a:spcBef>
                <a:spcPts val="0"/>
              </a:spcBef>
              <a:buNone/>
              <a:defRPr sz="240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Arturo Muñoz</a:t>
            </a:r>
          </a:p>
          <a:p>
            <a:pPr lvl="0"/>
            <a:r>
              <a:rPr lang="en-US" dirty="0"/>
              <a:t>HCOM</a:t>
            </a:r>
          </a:p>
        </p:txBody>
      </p:sp>
    </p:spTree>
    <p:extLst>
      <p:ext uri="{BB962C8B-B14F-4D97-AF65-F5344CB8AC3E}">
        <p14:creationId xmlns:p14="http://schemas.microsoft.com/office/powerpoint/2010/main" val="41214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643D66-510C-65FD-0C57-B1C833AE6F55}"/>
              </a:ext>
            </a:extLst>
          </p:cNvPr>
          <p:cNvSpPr/>
          <p:nvPr userDrawn="1"/>
        </p:nvSpPr>
        <p:spPr>
          <a:xfrm>
            <a:off x="0" y="0"/>
            <a:ext cx="12191999" cy="293427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06FBB1-64C2-4415-672E-9353BC4C2F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30448" y="6118580"/>
            <a:ext cx="2046492" cy="568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5151B8-797C-A26A-9257-FDAB435F89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 rot="11362743">
            <a:off x="-1169792" y="-811231"/>
            <a:ext cx="13904424" cy="3149827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16452EC-2388-879E-55A0-FA847CE4F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023" y="0"/>
            <a:ext cx="11199905" cy="157033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Page Heading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2FF0F90E-9D9A-BCD6-5F5D-58A80DAD6B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26839" y="1740090"/>
            <a:ext cx="11175089" cy="4805626"/>
          </a:xfrm>
        </p:spPr>
        <p:txBody>
          <a:bodyPr lIns="18288"/>
          <a:lstStyle>
            <a:lvl1pPr>
              <a:lnSpc>
                <a:spcPts val="2600"/>
              </a:lnSpc>
              <a:defRPr/>
            </a:lvl1pPr>
            <a:lvl2pPr>
              <a:defRPr baseline="0"/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125000"/>
              <a:defRPr/>
            </a:lvl3pPr>
            <a:lvl4pPr>
              <a:defRPr spc="-40" baseline="0"/>
            </a:lvl4pPr>
          </a:lstStyle>
          <a:p>
            <a:pPr lvl="0"/>
            <a:r>
              <a:rPr lang="en-US" dirty="0"/>
              <a:t>Click to Edit Text and Use Indent to Cycle Through Levels of Content</a:t>
            </a:r>
          </a:p>
          <a:p>
            <a:pPr lvl="1"/>
            <a:r>
              <a:rPr lang="en-US" dirty="0"/>
              <a:t>First level below the heading is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copy format sans bullet or number.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92521B-00BD-0AFC-5B52-DC64E9A1A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1362743">
            <a:off x="-1169792" y="-811231"/>
            <a:ext cx="13904424" cy="31498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1409D3-E431-CDD1-8B0D-9A449C2AD2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30448" y="6118580"/>
            <a:ext cx="2046492" cy="568470"/>
          </a:xfrm>
          <a:prstGeom prst="rect">
            <a:avLst/>
          </a:prstGeom>
        </p:spPr>
      </p:pic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5364A9CF-AA62-23D8-8ADA-C4622DC86D8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6839" y="1740090"/>
            <a:ext cx="5425849" cy="4805626"/>
          </a:xfrm>
        </p:spPr>
        <p:txBody>
          <a:bodyPr lIns="18288"/>
          <a:lstStyle>
            <a:lvl1pPr>
              <a:lnSpc>
                <a:spcPts val="2600"/>
              </a:lnSpc>
              <a:defRPr/>
            </a:lvl1pPr>
            <a:lvl3pPr>
              <a:spcAft>
                <a:spcPts val="300"/>
              </a:spcAft>
              <a:buSzPct val="125000"/>
              <a:defRPr/>
            </a:lvl3pPr>
          </a:lstStyle>
          <a:p>
            <a:pPr lvl="0"/>
            <a:r>
              <a:rPr lang="en-US" dirty="0"/>
              <a:t>Click to Edit and Use Indent to Cycle Through Levels of Content</a:t>
            </a:r>
          </a:p>
          <a:p>
            <a:pPr lvl="1"/>
            <a:r>
              <a:rPr lang="en-US" dirty="0"/>
              <a:t>First level below the heading is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copy format sans bullet or number.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5FAA3FB-18CE-E184-9296-1207D26A27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023" y="0"/>
            <a:ext cx="11199905" cy="157033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Page Heading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39EAFA1E-65C7-0663-743E-8B67D738525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79370" y="1740090"/>
            <a:ext cx="5425849" cy="4805626"/>
          </a:xfrm>
        </p:spPr>
        <p:txBody>
          <a:bodyPr lIns="18288"/>
          <a:lstStyle>
            <a:lvl1pPr>
              <a:lnSpc>
                <a:spcPts val="2600"/>
              </a:lnSpc>
              <a:defRPr/>
            </a:lvl1pPr>
            <a:lvl3pPr>
              <a:spcAft>
                <a:spcPts val="300"/>
              </a:spcAft>
              <a:buSzPct val="125000"/>
              <a:defRPr/>
            </a:lvl3pPr>
          </a:lstStyle>
          <a:p>
            <a:pPr lvl="0"/>
            <a:r>
              <a:rPr lang="en-US" dirty="0"/>
              <a:t>Click to Edit and Use Indent to Cycle Through Levels of Content</a:t>
            </a:r>
          </a:p>
          <a:p>
            <a:pPr lvl="1"/>
            <a:r>
              <a:rPr lang="en-US" dirty="0"/>
              <a:t>First level below the heading is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copy format sans bullet or number.</a:t>
            </a:r>
          </a:p>
        </p:txBody>
      </p:sp>
    </p:spTree>
    <p:extLst>
      <p:ext uri="{BB962C8B-B14F-4D97-AF65-F5344CB8AC3E}">
        <p14:creationId xmlns:p14="http://schemas.microsoft.com/office/powerpoint/2010/main" val="385309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3-column (bull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72EB24-13B0-FFD7-BA8F-E191F2D32C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1362743">
            <a:off x="-1169792" y="-811231"/>
            <a:ext cx="13904424" cy="31498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C69C91-FB05-E6EE-750D-34301E5DC3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30448" y="6118580"/>
            <a:ext cx="2046492" cy="568470"/>
          </a:xfrm>
          <a:prstGeom prst="rect">
            <a:avLst/>
          </a:prstGeom>
        </p:spPr>
      </p:pic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71F5815B-E5AC-7A44-0CAF-79C8D8A39C9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6839" y="1740090"/>
            <a:ext cx="3517509" cy="4805626"/>
          </a:xfrm>
        </p:spPr>
        <p:txBody>
          <a:bodyPr lIns="18288"/>
          <a:lstStyle>
            <a:lvl1pPr>
              <a:lnSpc>
                <a:spcPts val="2600"/>
              </a:lnSpc>
              <a:defRPr/>
            </a:lvl1pPr>
            <a:lvl3pPr>
              <a:spcAft>
                <a:spcPts val="300"/>
              </a:spcAft>
              <a:buSzPct val="125000"/>
              <a:defRPr/>
            </a:lvl3pPr>
          </a:lstStyle>
          <a:p>
            <a:pPr lvl="0"/>
            <a:r>
              <a:rPr lang="en-US" dirty="0"/>
              <a:t>Click to Edit and Use Indent to Cycle Through Levels of Content</a:t>
            </a:r>
          </a:p>
          <a:p>
            <a:pPr lvl="1"/>
            <a:r>
              <a:rPr lang="en-US" dirty="0"/>
              <a:t>First level below the heading is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copy format sans bullet or number.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AC8A5F1-EA5E-AD62-CBDF-B096C9D90D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023" y="0"/>
            <a:ext cx="11199905" cy="157033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Page Heading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01CEB754-B9D0-06F8-070D-5D6291DF7FD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61861" y="1740090"/>
            <a:ext cx="3517509" cy="4805626"/>
          </a:xfrm>
        </p:spPr>
        <p:txBody>
          <a:bodyPr lIns="18288"/>
          <a:lstStyle>
            <a:lvl1pPr>
              <a:lnSpc>
                <a:spcPts val="2600"/>
              </a:lnSpc>
              <a:defRPr/>
            </a:lvl1pPr>
            <a:lvl3pPr>
              <a:spcAft>
                <a:spcPts val="300"/>
              </a:spcAft>
              <a:buSzPct val="125000"/>
              <a:defRPr/>
            </a:lvl3pPr>
          </a:lstStyle>
          <a:p>
            <a:pPr lvl="0"/>
            <a:r>
              <a:rPr lang="en-US" dirty="0"/>
              <a:t>Click to Edit and Use Indent to Cycle Through Levels of Content</a:t>
            </a:r>
          </a:p>
          <a:p>
            <a:pPr lvl="1"/>
            <a:r>
              <a:rPr lang="en-US" dirty="0"/>
              <a:t>First level below the heading is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copy format sans bullet or number.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2BEC21A8-C07F-594E-7D2B-40AF209ED6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90058" y="1740090"/>
            <a:ext cx="3517509" cy="4805626"/>
          </a:xfrm>
        </p:spPr>
        <p:txBody>
          <a:bodyPr lIns="18288"/>
          <a:lstStyle>
            <a:lvl1pPr>
              <a:lnSpc>
                <a:spcPts val="2600"/>
              </a:lnSpc>
              <a:defRPr/>
            </a:lvl1pPr>
            <a:lvl3pPr>
              <a:spcAft>
                <a:spcPts val="300"/>
              </a:spcAft>
              <a:buSzPct val="125000"/>
              <a:defRPr/>
            </a:lvl3pPr>
          </a:lstStyle>
          <a:p>
            <a:pPr lvl="0"/>
            <a:r>
              <a:rPr lang="en-US" dirty="0"/>
              <a:t>Click to Edit and Use Indent to Cycle Through Levels of Content</a:t>
            </a:r>
          </a:p>
          <a:p>
            <a:pPr lvl="1"/>
            <a:r>
              <a:rPr lang="en-US" dirty="0"/>
              <a:t>First level below the heading is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copy format sans bullet or number.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&amp; content photo (bull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67ABD-6144-F749-AF70-DE2BAA604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1362743">
            <a:off x="-858643" y="3370794"/>
            <a:ext cx="5454621" cy="1309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96" y="3739486"/>
            <a:ext cx="4009298" cy="1173461"/>
          </a:xfr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defRPr sz="3800" b="1" spc="-80" baseline="0"/>
            </a:lvl1pPr>
          </a:lstStyle>
          <a:p>
            <a:r>
              <a:rPr lang="en-US" dirty="0"/>
              <a:t>Click to Edit Page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01694" y="5240429"/>
            <a:ext cx="2886000" cy="788639"/>
          </a:xfrm>
        </p:spPr>
        <p:txBody>
          <a:bodyPr lIns="18288">
            <a:normAutofit/>
          </a:bodyPr>
          <a:lstStyle>
            <a:lvl1pPr marL="0" indent="0" algn="r">
              <a:lnSpc>
                <a:spcPts val="18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Subhead or Delete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7152AC7-7407-2A44-A8EA-B7B46B005B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4487694" cy="3429000"/>
          </a:xfr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lIns="0" tIns="0" bIns="914400"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0824045-A8BD-C14F-AAB2-86A46051B63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76800" y="693794"/>
            <a:ext cx="6836804" cy="5916771"/>
          </a:xfrm>
        </p:spPr>
        <p:txBody>
          <a:bodyPr/>
          <a:lstStyle>
            <a:lvl1pPr>
              <a:lnSpc>
                <a:spcPts val="2400"/>
              </a:lnSpc>
              <a:defRPr sz="2200"/>
            </a:lvl1pPr>
            <a:lvl3pPr>
              <a:spcAft>
                <a:spcPts val="300"/>
              </a:spcAft>
              <a:buSzPct val="125000"/>
              <a:defRPr/>
            </a:lvl3pPr>
          </a:lstStyle>
          <a:p>
            <a:pPr lvl="0"/>
            <a:r>
              <a:rPr lang="en-US" dirty="0"/>
              <a:t>Click to Edit Text and Use Indent to Cycle Through Levels of Content</a:t>
            </a:r>
          </a:p>
          <a:p>
            <a:pPr lvl="1"/>
            <a:r>
              <a:rPr lang="en-US" dirty="0"/>
              <a:t>First level below the heading is paragraph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paragraph copy format sans bullet or number.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19668E-7154-0DAE-20B2-17116A8EC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30448" y="6118580"/>
            <a:ext cx="2046492" cy="568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&amp; content photo tall (bull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584798A-2E07-D14C-93A0-C0F8652BF7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12710" y="0"/>
            <a:ext cx="4679289" cy="6858000"/>
          </a:xfrm>
          <a:solidFill>
            <a:schemeClr val="tx1">
              <a:lumMod val="85000"/>
            </a:schemeClr>
          </a:solidFill>
        </p:spPr>
        <p:txBody>
          <a:bodyPr vert="horz" lIns="182880" tIns="0" bIns="914400"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D7C205BF-682A-ED46-8BD4-4065E56F900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4172" y="2288988"/>
            <a:ext cx="6663518" cy="4321576"/>
          </a:xfrm>
        </p:spPr>
        <p:txBody>
          <a:bodyPr lIns="18288"/>
          <a:lstStyle>
            <a:lvl1pPr>
              <a:lnSpc>
                <a:spcPts val="2600"/>
              </a:lnSpc>
              <a:defRPr/>
            </a:lvl1pPr>
            <a:lvl3pPr>
              <a:spcAft>
                <a:spcPts val="300"/>
              </a:spcAft>
              <a:buSzPct val="125000"/>
              <a:defRPr/>
            </a:lvl3pPr>
          </a:lstStyle>
          <a:p>
            <a:pPr lvl="0"/>
            <a:r>
              <a:rPr lang="en-US" dirty="0"/>
              <a:t>Click to Edit and Use Indent to Cycle Through Levels of Content</a:t>
            </a:r>
          </a:p>
          <a:p>
            <a:pPr lvl="1"/>
            <a:r>
              <a:rPr lang="en-US" dirty="0"/>
              <a:t>First level below the heading is paragraph form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paragraph copy format sans bullet or number.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3EC67A-2602-5D5E-80FC-4304B18698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1362743">
            <a:off x="-1169792" y="-811231"/>
            <a:ext cx="13904424" cy="31498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CD6ADC7-FCE6-CA4D-8A41-36491521F7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72" y="247431"/>
            <a:ext cx="6663518" cy="1861148"/>
          </a:xfrm>
        </p:spPr>
        <p:txBody>
          <a:bodyPr anchor="b">
            <a:normAutofit/>
          </a:bodyPr>
          <a:lstStyle>
            <a:lvl1pPr algn="l">
              <a:lnSpc>
                <a:spcPts val="5400"/>
              </a:lnSpc>
              <a:defRPr sz="5400" b="1" baseline="0"/>
            </a:lvl1pPr>
          </a:lstStyle>
          <a:p>
            <a:r>
              <a:rPr lang="en-US" dirty="0"/>
              <a:t>Click to Edit Page Heading</a:t>
            </a:r>
          </a:p>
        </p:txBody>
      </p:sp>
    </p:spTree>
    <p:extLst>
      <p:ext uri="{BB962C8B-B14F-4D97-AF65-F5344CB8AC3E}">
        <p14:creationId xmlns:p14="http://schemas.microsoft.com/office/powerpoint/2010/main" val="399534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&amp; content w/ photo large (bull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584798A-2E07-D14C-93A0-C0F8652BF7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5400" y="0"/>
            <a:ext cx="7086600" cy="6858001"/>
          </a:xfrm>
          <a:solidFill>
            <a:schemeClr val="tx1">
              <a:lumMod val="85000"/>
            </a:schemeClr>
          </a:solidFill>
        </p:spPr>
        <p:txBody>
          <a:bodyPr vert="horz" lIns="274320" tIns="0" bIns="914400"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34AF4-D1EF-0E4E-AD99-435BB756B38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1235" y="2294965"/>
            <a:ext cx="4183008" cy="4315599"/>
          </a:xfrm>
        </p:spPr>
        <p:txBody>
          <a:bodyPr/>
          <a:lstStyle>
            <a:lvl1pPr>
              <a:lnSpc>
                <a:spcPts val="2400"/>
              </a:lnSpc>
              <a:defRPr sz="2200"/>
            </a:lvl1pPr>
            <a:lvl3pPr>
              <a:spcAft>
                <a:spcPts val="300"/>
              </a:spcAft>
              <a:buSzPct val="125000"/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Text and Use Indent to Cycle Through Levels of Content</a:t>
            </a:r>
          </a:p>
          <a:p>
            <a:pPr lvl="1"/>
            <a:r>
              <a:rPr lang="en-US" dirty="0"/>
              <a:t>First level below the heading is paragraph form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paragraph copy format sans bullet or number.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53C31A-402F-542A-FC0A-52E60E26B1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1362743">
            <a:off x="-1169792" y="-811231"/>
            <a:ext cx="13904424" cy="3149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067" y="247431"/>
            <a:ext cx="4201176" cy="1867972"/>
          </a:xfrm>
        </p:spPr>
        <p:txBody>
          <a:bodyPr anchor="b">
            <a:normAutofit/>
          </a:bodyPr>
          <a:lstStyle>
            <a:lvl1pPr algn="l">
              <a:lnSpc>
                <a:spcPts val="5400"/>
              </a:lnSpc>
              <a:defRPr sz="5400" b="1" baseline="0"/>
            </a:lvl1pPr>
          </a:lstStyle>
          <a:p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56141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584798A-2E07-D14C-93A0-C0F8652BF7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65000"/>
            </a:schemeClr>
          </a:solidFill>
        </p:spPr>
        <p:txBody>
          <a:bodyPr vert="horz" lIns="0" tIns="1645920" bIns="0" anchor="ctr" anchorCtr="0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C0175-A982-B9F2-DC92-C2F0DB56A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1362743">
            <a:off x="-1107557" y="-807074"/>
            <a:ext cx="13830311" cy="31498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6D2944-130F-08A6-831C-B40287507D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72" y="533400"/>
            <a:ext cx="6663518" cy="1628132"/>
          </a:xfrm>
        </p:spPr>
        <p:txBody>
          <a:bodyPr anchor="b">
            <a:normAutofit/>
          </a:bodyPr>
          <a:lstStyle>
            <a:lvl1pPr algn="l">
              <a:lnSpc>
                <a:spcPts val="5400"/>
              </a:lnSpc>
              <a:defRPr sz="5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Page Heading</a:t>
            </a:r>
          </a:p>
        </p:txBody>
      </p:sp>
    </p:spTree>
    <p:extLst>
      <p:ext uri="{BB962C8B-B14F-4D97-AF65-F5344CB8AC3E}">
        <p14:creationId xmlns:p14="http://schemas.microsoft.com/office/powerpoint/2010/main" val="112651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023" y="0"/>
            <a:ext cx="11199905" cy="157033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023" y="1771858"/>
            <a:ext cx="11199905" cy="4775697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pPr lvl="0"/>
            <a:r>
              <a:rPr lang="en-US" dirty="0"/>
              <a:t>Click to Edit Page Content</a:t>
            </a:r>
          </a:p>
          <a:p>
            <a:pPr lvl="1"/>
            <a:r>
              <a:rPr lang="en-US" dirty="0"/>
              <a:t>First level below the heading is paragraph form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Second Level Heading</a:t>
            </a:r>
          </a:p>
          <a:p>
            <a:pPr lvl="4"/>
            <a:r>
              <a:rPr lang="en-US" dirty="0"/>
              <a:t>Fourth level entry in bullet list format.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50" r:id="rId3"/>
    <p:sldLayoutId id="2147483682" r:id="rId4"/>
    <p:sldLayoutId id="2147483652" r:id="rId5"/>
    <p:sldLayoutId id="2147483656" r:id="rId6"/>
    <p:sldLayoutId id="2147483671" r:id="rId7"/>
    <p:sldLayoutId id="2147483672" r:id="rId8"/>
    <p:sldLayoutId id="2147483680" r:id="rId9"/>
    <p:sldLayoutId id="214748367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1" latinLnBrk="0" hangingPunct="1">
        <a:lnSpc>
          <a:spcPts val="5600"/>
        </a:lnSpc>
        <a:spcBef>
          <a:spcPct val="0"/>
        </a:spcBef>
        <a:buNone/>
        <a:defRPr lang="en-US" sz="5400" b="1" i="0" kern="1200" cap="none" spc="-150" baseline="0" dirty="0">
          <a:ln w="3175" cmpd="sng">
            <a:noFill/>
          </a:ln>
          <a:solidFill>
            <a:schemeClr val="bg1"/>
          </a:solidFill>
          <a:effectLst/>
          <a:latin typeface="Montserrat ExtraBold" pitchFamily="2" charset="77"/>
          <a:ea typeface="Roboto Slab" pitchFamily="2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lnSpc>
          <a:spcPts val="2500"/>
        </a:lnSpc>
        <a:spcBef>
          <a:spcPts val="1200"/>
        </a:spcBef>
        <a:spcAft>
          <a:spcPts val="300"/>
        </a:spcAft>
        <a:buClrTx/>
        <a:buSzPct val="100000"/>
        <a:buFontTx/>
        <a:buNone/>
        <a:defRPr sz="2400" b="1" i="0" kern="1200" cap="none" spc="-30" baseline="0">
          <a:solidFill>
            <a:schemeClr val="accent1"/>
          </a:solidFill>
          <a:effectLst/>
          <a:latin typeface="Montserrat" pitchFamily="2" charset="77"/>
          <a:ea typeface="Roboto Slab" pitchFamily="2" charset="0"/>
          <a:cs typeface="+mn-cs"/>
        </a:defRPr>
      </a:lvl1pPr>
      <a:lvl2pPr marL="0" indent="0" algn="l" defTabSz="457200" rtl="0" eaLnBrk="1" latinLnBrk="0" hangingPunct="1">
        <a:lnSpc>
          <a:spcPts val="2000"/>
        </a:lnSpc>
        <a:spcBef>
          <a:spcPts val="300"/>
        </a:spcBef>
        <a:spcAft>
          <a:spcPts val="900"/>
        </a:spcAft>
        <a:buClrTx/>
        <a:buSzPct val="100000"/>
        <a:buFont typeface="Wingdings" pitchFamily="2" charset="2"/>
        <a:buNone/>
        <a:defRPr sz="1600" b="0" i="0" kern="1200" cap="none" spc="-30" baseline="0">
          <a:solidFill>
            <a:schemeClr val="bg1"/>
          </a:solidFill>
          <a:effectLst/>
          <a:latin typeface="Montserrat Light" pitchFamily="2" charset="77"/>
          <a:ea typeface="Roboto Slab" pitchFamily="2" charset="0"/>
          <a:cs typeface="+mn-cs"/>
        </a:defRPr>
      </a:lvl2pPr>
      <a:lvl3pPr marL="457200" indent="-228600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1"/>
        </a:buClr>
        <a:buSzPct val="125000"/>
        <a:buFont typeface="Arial" panose="020B0604020202020204" pitchFamily="34" charset="0"/>
        <a:buChar char="•"/>
        <a:defRPr sz="1600" b="0" i="0" kern="1200" cap="none" spc="-30" baseline="0">
          <a:solidFill>
            <a:schemeClr val="bg1"/>
          </a:solidFill>
          <a:effectLst/>
          <a:latin typeface="Montserrat Light" pitchFamily="2" charset="77"/>
          <a:ea typeface="Roboto Slab" pitchFamily="2" charset="0"/>
          <a:cs typeface="+mn-cs"/>
        </a:defRPr>
      </a:lvl3pPr>
      <a:lvl4pPr marL="0" indent="0" algn="l" defTabSz="457200" rtl="0" eaLnBrk="1" latinLnBrk="0" hangingPunct="1">
        <a:lnSpc>
          <a:spcPts val="2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Tx/>
        <a:buNone/>
        <a:defRPr sz="1800" b="1" i="0" kern="1200" cap="none" spc="-60" baseline="0">
          <a:solidFill>
            <a:schemeClr val="bg2"/>
          </a:solidFill>
          <a:effectLst/>
          <a:latin typeface="Montserrat SemiBold" pitchFamily="2" charset="77"/>
          <a:ea typeface="Roboto Slab Medium" pitchFamily="2" charset="0"/>
          <a:cs typeface="+mn-cs"/>
        </a:defRPr>
      </a:lvl4pPr>
      <a:lvl5pPr marL="658368" indent="-201168" algn="l" defTabSz="457200" rtl="0" eaLnBrk="1" latinLnBrk="0" hangingPunct="1">
        <a:lnSpc>
          <a:spcPts val="1500"/>
        </a:lnSpc>
        <a:spcBef>
          <a:spcPts val="3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300" b="0" i="0" kern="1200" cap="none" spc="-10" baseline="0">
          <a:solidFill>
            <a:schemeClr val="bg1"/>
          </a:solidFill>
          <a:effectLst/>
          <a:latin typeface="Montserrat Light" pitchFamily="2" charset="77"/>
          <a:ea typeface="Roboto Slab" pitchFamily="2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C314-6649-1D6C-443F-13E8F507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Page Showing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5A7BE-C6BE-6F47-0683-CA2F8D5272C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Eligibility</a:t>
            </a:r>
          </a:p>
          <a:p>
            <a:pPr lvl="1"/>
            <a:r>
              <a:rPr lang="en-US" dirty="0"/>
              <a:t>To be eligible for the TRIO SSS programs, participants must identify as at least ONE of the following:</a:t>
            </a:r>
          </a:p>
          <a:p>
            <a:pPr lvl="2"/>
            <a:r>
              <a:rPr lang="en-US" dirty="0"/>
              <a:t>First-generation</a:t>
            </a:r>
          </a:p>
          <a:p>
            <a:pPr lvl="2"/>
            <a:r>
              <a:rPr lang="en-US" dirty="0"/>
              <a:t>Low-income</a:t>
            </a:r>
          </a:p>
          <a:p>
            <a:pPr lvl="2"/>
            <a:r>
              <a:rPr lang="en-US" dirty="0"/>
              <a:t>Documented disability</a:t>
            </a:r>
          </a:p>
          <a:p>
            <a:pPr lvl="3"/>
            <a:r>
              <a:rPr lang="en-US" dirty="0"/>
              <a:t>Services Provided</a:t>
            </a:r>
          </a:p>
          <a:p>
            <a:pPr lvl="4"/>
            <a:r>
              <a:rPr lang="en-US" dirty="0"/>
              <a:t>1:1 Advising and mentoring</a:t>
            </a:r>
          </a:p>
          <a:p>
            <a:pPr lvl="4"/>
            <a:r>
              <a:rPr lang="en-US" dirty="0"/>
              <a:t>Academic support</a:t>
            </a:r>
          </a:p>
          <a:p>
            <a:pPr lvl="4"/>
            <a:r>
              <a:rPr lang="en-US" dirty="0"/>
              <a:t>Financial literacy</a:t>
            </a:r>
          </a:p>
          <a:p>
            <a:pPr lvl="4"/>
            <a:r>
              <a:rPr lang="en-US" dirty="0"/>
              <a:t>Financial aid assistance and information</a:t>
            </a:r>
          </a:p>
          <a:p>
            <a:pPr lvl="4"/>
            <a:r>
              <a:rPr lang="en-US" dirty="0"/>
              <a:t>Grant aid for eligible students</a:t>
            </a:r>
          </a:p>
          <a:p>
            <a:pPr lvl="4"/>
            <a:r>
              <a:rPr lang="en-US" dirty="0"/>
              <a:t>Cultural and social enrichment trips/activities</a:t>
            </a:r>
          </a:p>
          <a:p>
            <a:pPr lvl="4"/>
            <a:r>
              <a:rPr lang="en-US" dirty="0"/>
              <a:t>Career preparation</a:t>
            </a:r>
          </a:p>
          <a:p>
            <a:pPr lvl="4"/>
            <a:r>
              <a:rPr lang="en-US" dirty="0"/>
              <a:t>Graduate school exploration</a:t>
            </a:r>
          </a:p>
        </p:txBody>
      </p:sp>
    </p:spTree>
    <p:extLst>
      <p:ext uri="{BB962C8B-B14F-4D97-AF65-F5344CB8AC3E}">
        <p14:creationId xmlns:p14="http://schemas.microsoft.com/office/powerpoint/2010/main" val="343506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B0855-E5C6-7BA9-2682-F215930E6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E2F80-A52C-842A-22DB-1179BDD440F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8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A57D7E-F111-3FE3-EE0D-44273D6EF12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AC1A93-A184-F48E-5332-313AD215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65596-11E8-681F-60B6-7AC91C14577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12C1E6-1599-6139-7F4D-9FDA38A46BF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C70B8D-F21C-E3B5-2356-C39F9233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29B46-B416-3A66-87D1-A0179CB3D2C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0A1AE0-5385-2D56-DB2F-17724F90B6A5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F80CCBA-6DB5-945E-EC67-E7658D56E5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CFF476-8039-2A92-EBC6-8234D6AF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BE723F-5B50-6AF3-BF25-D0DA76149D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1362743">
            <a:off x="-1107557" y="-807074"/>
            <a:ext cx="13830311" cy="31498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B4B6E4-96F5-D88E-A1CD-2E176FD9F1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1362743">
            <a:off x="-1107557" y="-807078"/>
            <a:ext cx="13830311" cy="31498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31F767-7480-6270-F9B2-6239DC179B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32478" y="6118580"/>
            <a:ext cx="2042431" cy="56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1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HD presentation master">
  <a:themeElements>
    <a:clrScheme name="CSUMB Brand Colors">
      <a:dk1>
        <a:srgbClr val="20436D"/>
      </a:dk1>
      <a:lt1>
        <a:srgbClr val="FFFFFF"/>
      </a:lt1>
      <a:dk2>
        <a:srgbClr val="4C9664"/>
      </a:dk2>
      <a:lt2>
        <a:srgbClr val="E48048"/>
      </a:lt2>
      <a:accent1>
        <a:srgbClr val="5394BA"/>
      </a:accent1>
      <a:accent2>
        <a:srgbClr val="4C9664"/>
      </a:accent2>
      <a:accent3>
        <a:srgbClr val="7FBB67"/>
      </a:accent3>
      <a:accent4>
        <a:srgbClr val="F1B54E"/>
      </a:accent4>
      <a:accent5>
        <a:srgbClr val="E48048"/>
      </a:accent5>
      <a:accent6>
        <a:srgbClr val="FEFFFF"/>
      </a:accent6>
      <a:hlink>
        <a:srgbClr val="5394BA"/>
      </a:hlink>
      <a:folHlink>
        <a:srgbClr val="9F9D9B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2667</TotalTime>
  <Words>61</Words>
  <Application>Microsoft Macintosh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Montserrat</vt:lpstr>
      <vt:lpstr>Montserrat ExtraBold</vt:lpstr>
      <vt:lpstr>Montserrat ExtraLight</vt:lpstr>
      <vt:lpstr>Montserrat Light</vt:lpstr>
      <vt:lpstr>Montserrat SemiBold</vt:lpstr>
      <vt:lpstr>Wingdings</vt:lpstr>
      <vt:lpstr>UHD presentation master</vt:lpstr>
      <vt:lpstr>Example Page Showing Levels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Reese</dc:creator>
  <cp:lastModifiedBy>Christopher Reese</cp:lastModifiedBy>
  <cp:revision>212</cp:revision>
  <dcterms:created xsi:type="dcterms:W3CDTF">2021-03-19T16:03:34Z</dcterms:created>
  <dcterms:modified xsi:type="dcterms:W3CDTF">2024-02-25T17:46:02Z</dcterms:modified>
</cp:coreProperties>
</file>