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304" r:id="rId2"/>
    <p:sldId id="319" r:id="rId3"/>
    <p:sldId id="317" r:id="rId4"/>
    <p:sldId id="320" r:id="rId5"/>
    <p:sldId id="307" r:id="rId6"/>
    <p:sldId id="316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21" r:id="rId15"/>
    <p:sldId id="323" r:id="rId16"/>
    <p:sldId id="322" r:id="rId17"/>
    <p:sldId id="324" r:id="rId18"/>
    <p:sldId id="325" r:id="rId19"/>
    <p:sldId id="31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5F8B"/>
    <a:srgbClr val="77548C"/>
    <a:srgbClr val="715183"/>
    <a:srgbClr val="71547B"/>
    <a:srgbClr val="634370"/>
    <a:srgbClr val="2CA88D"/>
    <a:srgbClr val="016465"/>
    <a:srgbClr val="FCC058"/>
    <a:srgbClr val="A44959"/>
    <a:srgbClr val="253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98"/>
    <p:restoredTop sz="96189"/>
  </p:normalViewPr>
  <p:slideViewPr>
    <p:cSldViewPr snapToGrid="0" snapToObjects="1">
      <p:cViewPr varScale="1">
        <p:scale>
          <a:sx n="242" d="100"/>
          <a:sy n="242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r>
              <a:rPr lang="en-US" sz="3200" b="1" i="0" dirty="0">
                <a:solidFill>
                  <a:schemeClr val="accent1"/>
                </a:solidFill>
                <a:latin typeface="Montserrat ExtraBold" pitchFamily="2" charset="77"/>
              </a:rPr>
              <a:t>6,742 </a:t>
            </a:r>
            <a:r>
              <a:rPr lang="en-US" sz="3200" b="1" i="0" dirty="0">
                <a:latin typeface="Montserrat ExtraBold" pitchFamily="2" charset="77"/>
              </a:rPr>
              <a:t>Total Enrollment</a:t>
            </a:r>
            <a:r>
              <a:rPr lang="en-US" sz="3200" b="1" i="0" baseline="0" dirty="0">
                <a:latin typeface="Montserrat ExtraBold" pitchFamily="2" charset="77"/>
              </a:rPr>
              <a:t> </a:t>
            </a:r>
            <a:r>
              <a:rPr lang="en-US" sz="3200" b="0" i="0" spc="-100" baseline="0" dirty="0">
                <a:latin typeface="Montserrat ExtraLight" pitchFamily="2" charset="77"/>
              </a:rPr>
              <a:t>Fall 2023</a:t>
            </a:r>
          </a:p>
        </c:rich>
      </c:tx>
      <c:layout>
        <c:manualLayout>
          <c:xMode val="edge"/>
          <c:yMode val="edge"/>
          <c:x val="8.8975694444449864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830831692913386E-2"/>
          <c:y val="0.15476942945562072"/>
          <c:w val="0.91541916830708658"/>
          <c:h val="0.76772959105994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freshmen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2-324B-BF75-EEC2535A06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sophomores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A2-324B-BF75-EEC2535A06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juniors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A2-324B-BF75-EEC2535A06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 seniors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A2-324B-BF75-EEC2535A06C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 graduate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A2-324B-BF75-EEC2535A06C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 credential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A2-324B-BF75-EEC2535A06C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 post baccalaureate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A2-324B-BF75-EEC2535A06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6272544"/>
        <c:axId val="386274272"/>
      </c:barChart>
      <c:catAx>
        <c:axId val="386272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6274272"/>
        <c:crosses val="autoZero"/>
        <c:auto val="1"/>
        <c:lblAlgn val="ctr"/>
        <c:lblOffset val="100"/>
        <c:noMultiLvlLbl val="0"/>
      </c:catAx>
      <c:valAx>
        <c:axId val="38627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1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38627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u="none" strike="noStrike" kern="1200" spc="0" baseline="0" dirty="0">
                <a:solidFill>
                  <a:schemeClr val="accent1"/>
                </a:solidFill>
                <a:latin typeface="Montserrat ExtraBold" pitchFamily="2" charset="77"/>
              </a:rPr>
              <a:t>College of Business </a:t>
            </a:r>
            <a:r>
              <a:rPr lang="en-US" sz="2800" b="1" i="0" u="none" strike="noStrike" kern="1200" spc="0" baseline="0" dirty="0">
                <a:solidFill>
                  <a:srgbClr val="FFFFFF">
                    <a:lumMod val="65000"/>
                    <a:lumOff val="35000"/>
                  </a:srgbClr>
                </a:solidFill>
                <a:latin typeface="Montserrat ExtraBold" pitchFamily="2" charset="77"/>
              </a:rPr>
              <a:t>Degrees Granted </a:t>
            </a:r>
            <a:r>
              <a:rPr lang="en-US" sz="2800" b="0" i="0" u="none" strike="noStrike" kern="1200" spc="-100" baseline="0" dirty="0">
                <a:solidFill>
                  <a:srgbClr val="FFFFFF">
                    <a:lumMod val="65000"/>
                    <a:lumOff val="35000"/>
                  </a:srgbClr>
                </a:solidFill>
                <a:latin typeface="Montserrat ExtraLight" pitchFamily="2" charset="77"/>
              </a:rPr>
              <a:t>Fall 2023</a:t>
            </a:r>
          </a:p>
        </c:rich>
      </c:tx>
      <c:layout>
        <c:manualLayout>
          <c:xMode val="edge"/>
          <c:yMode val="edge"/>
          <c:x val="1.8808375964014937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Masters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2018–19</c:v>
                </c:pt>
                <c:pt idx="1">
                  <c:v>2019–20</c:v>
                </c:pt>
                <c:pt idx="2">
                  <c:v>2020–21</c:v>
                </c:pt>
                <c:pt idx="3">
                  <c:v>2021–22</c:v>
                </c:pt>
                <c:pt idx="4">
                  <c:v>2022–23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115</c:v>
                </c:pt>
                <c:pt idx="1">
                  <c:v>100</c:v>
                </c:pt>
                <c:pt idx="2">
                  <c:v>150</c:v>
                </c:pt>
                <c:pt idx="3">
                  <c:v>109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8-6444-BD63-7F3F21F348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Undergraduate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2018–19</c:v>
                </c:pt>
                <c:pt idx="1">
                  <c:v>2019–20</c:v>
                </c:pt>
                <c:pt idx="2">
                  <c:v>2020–21</c:v>
                </c:pt>
                <c:pt idx="3">
                  <c:v>2021–22</c:v>
                </c:pt>
                <c:pt idx="4">
                  <c:v>2022–23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286</c:v>
                </c:pt>
                <c:pt idx="1">
                  <c:v>284</c:v>
                </c:pt>
                <c:pt idx="2">
                  <c:v>256</c:v>
                </c:pt>
                <c:pt idx="3">
                  <c:v>284</c:v>
                </c:pt>
                <c:pt idx="4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8-6444-BD63-7F3F21F34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7374224"/>
        <c:axId val="777057712"/>
      </c:barChart>
      <c:catAx>
        <c:axId val="77737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777057712"/>
        <c:crosses val="autoZero"/>
        <c:auto val="1"/>
        <c:lblAlgn val="ctr"/>
        <c:lblOffset val="100"/>
        <c:noMultiLvlLbl val="0"/>
      </c:catAx>
      <c:valAx>
        <c:axId val="777057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1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Light" pitchFamily="2" charset="77"/>
                <a:ea typeface="+mn-ea"/>
                <a:cs typeface="+mn-cs"/>
              </a:defRPr>
            </a:pPr>
            <a:endParaRPr lang="en-US"/>
          </a:p>
        </c:txPr>
        <c:crossAx val="77737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131776173133244E-2"/>
          <c:y val="0.93719055956430641"/>
          <c:w val="0.20997084271910066"/>
          <c:h val="4.59973040639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spc="-40" baseline="0">
              <a:solidFill>
                <a:schemeClr val="tx1">
                  <a:lumMod val="65000"/>
                  <a:lumOff val="35000"/>
                </a:schemeClr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spc="0" baseline="0" dirty="0">
                <a:solidFill>
                  <a:schemeClr val="accent1"/>
                </a:solidFill>
                <a:latin typeface="Montserrat ExtraBold" pitchFamily="2" charset="77"/>
              </a:rPr>
              <a:t>Ethnic Diversity </a:t>
            </a:r>
            <a:r>
              <a:rPr lang="en-US" sz="3600" b="0" i="0" spc="-100" baseline="0" dirty="0">
                <a:latin typeface="Montserrat ExtraLight" pitchFamily="2" charset="77"/>
              </a:rPr>
              <a:t>Fall 2023</a:t>
            </a:r>
            <a:endParaRPr lang="en-US" b="0" i="0" spc="-100" baseline="0" dirty="0">
              <a:latin typeface="Montserrat ExtraLight" pitchFamily="2" charset="77"/>
            </a:endParaRPr>
          </a:p>
        </c:rich>
      </c:tx>
      <c:layout>
        <c:manualLayout>
          <c:xMode val="edge"/>
          <c:yMode val="edge"/>
          <c:x val="1.4647874965884322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ln w="9525"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93F-C147-98C7-4C436696BAFB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93F-C147-98C7-4C436696BAFB}"/>
              </c:ext>
            </c:extLst>
          </c:dPt>
          <c:dPt>
            <c:idx val="2"/>
            <c:bubble3D val="0"/>
            <c:spPr>
              <a:solidFill>
                <a:srgbClr val="A44959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3F-C147-98C7-4C436696BAFB}"/>
              </c:ext>
            </c:extLst>
          </c:dPt>
          <c:dPt>
            <c:idx val="3"/>
            <c:bubble3D val="0"/>
            <c:spPr>
              <a:solidFill>
                <a:srgbClr val="FCC058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93F-C147-98C7-4C436696BAFB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3F-C147-98C7-4C436696BAF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3F-C147-98C7-4C436696BAFB}"/>
              </c:ext>
            </c:extLst>
          </c:dPt>
          <c:dPt>
            <c:idx val="6"/>
            <c:bubble3D val="0"/>
            <c:spPr>
              <a:solidFill>
                <a:srgbClr val="7E5F8B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3F-C147-98C7-4C436696BAFB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3F-C147-98C7-4C436696BA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 African American</c:v>
                </c:pt>
                <c:pt idx="1">
                  <c:v> Asian American</c:v>
                </c:pt>
                <c:pt idx="2">
                  <c:v> Latino</c:v>
                </c:pt>
                <c:pt idx="3">
                  <c:v> Native American</c:v>
                </c:pt>
                <c:pt idx="4">
                  <c:v> Other/Decline</c:v>
                </c:pt>
                <c:pt idx="5">
                  <c:v> Pacific Islander</c:v>
                </c:pt>
                <c:pt idx="6">
                  <c:v> Two or More Race</c:v>
                </c:pt>
                <c:pt idx="7">
                  <c:v> White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0.03</c:v>
                </c:pt>
                <c:pt idx="1">
                  <c:v>0.09</c:v>
                </c:pt>
                <c:pt idx="2">
                  <c:v>0.46</c:v>
                </c:pt>
                <c:pt idx="3">
                  <c:v>0.01</c:v>
                </c:pt>
                <c:pt idx="4">
                  <c:v>0.03</c:v>
                </c:pt>
                <c:pt idx="5">
                  <c:v>0.01</c:v>
                </c:pt>
                <c:pt idx="6">
                  <c:v>0.08</c:v>
                </c:pt>
                <c:pt idx="7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F-C147-98C7-4C436696BA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45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06041293182455"/>
          <c:y val="0.11737716008103079"/>
          <c:w val="0.19578135177744857"/>
          <c:h val="0.44320688673885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Light" pitchFamily="2" charset="77"/>
                <a:ea typeface="+mn-ea"/>
                <a:cs typeface="+mn-cs"/>
              </a:defRPr>
            </a:pPr>
            <a:r>
              <a:rPr lang="en-US" sz="3200" b="1" i="0" spc="-100" baseline="0" dirty="0">
                <a:solidFill>
                  <a:schemeClr val="accent1"/>
                </a:solidFill>
                <a:latin typeface="Montserrat" pitchFamily="2" charset="77"/>
              </a:rPr>
              <a:t>Line Chart Title </a:t>
            </a:r>
            <a:r>
              <a:rPr lang="en-US" sz="3200" b="0" i="0" spc="-100" baseline="0" dirty="0">
                <a:latin typeface="Montserrat ExtraLight" pitchFamily="2" charset="77"/>
              </a:rPr>
              <a:t>Chart Subtitle</a:t>
            </a:r>
          </a:p>
        </c:rich>
      </c:tx>
      <c:layout>
        <c:manualLayout>
          <c:xMode val="edge"/>
          <c:yMode val="edge"/>
          <c:x val="0.4734967016144088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 ExtraLight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headEnd type="oval"/>
              <a:tailEnd type="oval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2.7</c:v>
                </c:pt>
                <c:pt idx="2">
                  <c:v>4.5</c:v>
                </c:pt>
                <c:pt idx="3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4C-2143-990F-831930E2D1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 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  <a:headEnd type="oval"/>
              <a:tailEnd type="oval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2.6</c:v>
                </c:pt>
                <c:pt idx="1">
                  <c:v>4.5999999999999996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4C-2143-990F-831930E2D1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 Series 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  <a:headEnd type="oval" w="med" len="med"/>
              <a:tailEnd type="oval" w="med" len="med"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1.4</c:v>
                </c:pt>
                <c:pt idx="2">
                  <c:v>2.8</c:v>
                </c:pt>
                <c:pt idx="3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4C-2143-990F-831930E2D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832255"/>
        <c:axId val="1473736687"/>
      </c:lineChart>
      <c:catAx>
        <c:axId val="1140832255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accent1">
                  <a:alpha val="1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473736687"/>
        <c:crosses val="autoZero"/>
        <c:auto val="1"/>
        <c:lblAlgn val="ctr"/>
        <c:lblOffset val="100"/>
        <c:noMultiLvlLbl val="0"/>
      </c:catAx>
      <c:valAx>
        <c:axId val="1473736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83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946439751112891E-2"/>
          <c:y val="3.090182714942271E-2"/>
          <c:w val="0.29443557269751469"/>
          <c:h val="4.3894630646788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ExtraLigh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spc="0" baseline="0" dirty="0">
                <a:latin typeface="Montserrat ExtraBold" pitchFamily="2" charset="77"/>
              </a:rPr>
              <a:t>Student Origins</a:t>
            </a:r>
            <a:endParaRPr lang="en-US" b="0" i="0" spc="-100" baseline="0" dirty="0">
              <a:latin typeface="Montserrat ExtraLight" pitchFamily="2" charset="77"/>
            </a:endParaRPr>
          </a:p>
        </c:rich>
      </c:tx>
      <c:layout>
        <c:manualLayout>
          <c:xMode val="edge"/>
          <c:yMode val="edge"/>
          <c:x val="0.137526141051210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ln w="9525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2C-584E-8415-773DFC85224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2C-584E-8415-773DFC85224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2C-584E-8415-773DFC85224D}"/>
              </c:ext>
            </c:extLst>
          </c:dPt>
          <c:dPt>
            <c:idx val="3"/>
            <c:bubble3D val="0"/>
            <c:spPr>
              <a:solidFill>
                <a:srgbClr val="FCC058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C-584E-8415-773DFC8522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Tri-County</c:v>
                </c:pt>
                <c:pt idx="1">
                  <c:v> Other California</c:v>
                </c:pt>
                <c:pt idx="2">
                  <c:v> Other States</c:v>
                </c:pt>
                <c:pt idx="3">
                  <c:v> Other Countries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0.41</c:v>
                </c:pt>
                <c:pt idx="1">
                  <c:v>0.54</c:v>
                </c:pt>
                <c:pt idx="2">
                  <c:v>0.02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E2C-584E-8415-773DFC8522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7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-2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spc="-60" baseline="0" dirty="0">
                <a:solidFill>
                  <a:schemeClr val="accent1"/>
                </a:solidFill>
                <a:latin typeface="Montserrat" pitchFamily="2" charset="77"/>
              </a:rPr>
              <a:t>Tri-County Area</a:t>
            </a:r>
          </a:p>
        </c:rich>
      </c:tx>
      <c:layout>
        <c:manualLayout>
          <c:xMode val="edge"/>
          <c:yMode val="edge"/>
          <c:x val="0.18013704622037355"/>
          <c:y val="3.5340882672064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2C-584E-8415-773DFC85224D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2C-584E-8415-773DFC85224D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2C-584E-8415-773DFC85224D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C-584E-8415-773DFC8522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Monterey Bay</c:v>
                </c:pt>
                <c:pt idx="1">
                  <c:v> Other States</c:v>
                </c:pt>
                <c:pt idx="2">
                  <c:v> Other Countries</c:v>
                </c:pt>
                <c:pt idx="3">
                  <c:v> Other California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0.32</c:v>
                </c:pt>
                <c:pt idx="1">
                  <c:v>7.0000000000000007E-2</c:v>
                </c:pt>
                <c:pt idx="2">
                  <c:v>0.02</c:v>
                </c:pt>
                <c:pt idx="3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E2C-584E-8415-773DFC8522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spc="-60" baseline="0" dirty="0">
                <a:solidFill>
                  <a:schemeClr val="accent3"/>
                </a:solidFill>
                <a:latin typeface="Montserrat" pitchFamily="2" charset="77"/>
              </a:rPr>
              <a:t>Other California</a:t>
            </a:r>
          </a:p>
        </c:rich>
      </c:tx>
      <c:layout>
        <c:manualLayout>
          <c:xMode val="edge"/>
          <c:yMode val="edge"/>
          <c:x val="0.17202742456934397"/>
          <c:y val="3.534078785894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2C-584E-8415-773DFC85224D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2C-584E-8415-773DFC85224D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2C-584E-8415-773DFC85224D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C-584E-8415-773DFC8522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Southern</c:v>
                </c:pt>
                <c:pt idx="1">
                  <c:v> Central</c:v>
                </c:pt>
                <c:pt idx="2">
                  <c:v> Northern</c:v>
                </c:pt>
                <c:pt idx="3">
                  <c:v> Tri-County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0.18</c:v>
                </c:pt>
                <c:pt idx="1">
                  <c:v>0.19</c:v>
                </c:pt>
                <c:pt idx="2">
                  <c:v>0.17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E2C-584E-8415-773DFC8522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66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52777226139035"/>
          <c:y val="0.86903075576461786"/>
          <c:w val="0.55658850624717282"/>
          <c:h val="0.12040012059719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8398-BA15-2F46-9AD9-0D595CBE09D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8175-892D-D64A-9C83-5E6DEF21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pe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695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 lar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584798A-2E07-D14C-93A0-C0F8652BF7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5400" y="0"/>
            <a:ext cx="7086600" cy="6858001"/>
          </a:xfrm>
          <a:solidFill>
            <a:schemeClr val="tx1">
              <a:lumMod val="85000"/>
            </a:schemeClr>
          </a:solidFill>
        </p:spPr>
        <p:txBody>
          <a:bodyPr vert="horz" lIns="274320" tIns="0" bIns="91440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34AF4-D1EF-0E4E-AD99-435BB756B38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1235" y="2294965"/>
            <a:ext cx="4183008" cy="4315599"/>
          </a:xfrm>
        </p:spPr>
        <p:txBody>
          <a:bodyPr/>
          <a:lstStyle>
            <a:lvl1pPr>
              <a:lnSpc>
                <a:spcPts val="2400"/>
              </a:lnSpc>
              <a:defRPr sz="2200"/>
            </a:lvl1pPr>
            <a:lvl3pPr>
              <a:spcAft>
                <a:spcPts val="300"/>
              </a:spcAft>
              <a:buSzPct val="125000"/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Text and Use Indent to Cycle Through Levels of Content</a:t>
            </a:r>
          </a:p>
          <a:p>
            <a:pPr lvl="1"/>
            <a:r>
              <a:rPr lang="en-US" dirty="0"/>
              <a:t>First level below the heading is paragraph form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paragraph copy format sans bullet or number.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067" y="247431"/>
            <a:ext cx="4201176" cy="1867972"/>
          </a:xfrm>
        </p:spPr>
        <p:txBody>
          <a:bodyPr anchor="b">
            <a:normAutofit/>
          </a:bodyPr>
          <a:lstStyle>
            <a:lvl1pPr algn="l">
              <a:lnSpc>
                <a:spcPts val="5400"/>
              </a:lnSpc>
              <a:defRPr sz="5400" b="1" baseline="0"/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614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584798A-2E07-D14C-93A0-C0F8652BF7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65000"/>
            </a:schemeClr>
          </a:solidFill>
        </p:spPr>
        <p:txBody>
          <a:bodyPr vert="horz" lIns="0" tIns="1645920" bIns="0" anchor="ctr" anchorCtr="0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C0175-A982-B9F2-DC92-C2F0DB56A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1362743">
            <a:off x="-1107557" y="-807074"/>
            <a:ext cx="13830311" cy="3149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6D2944-130F-08A6-831C-B40287507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72" y="533400"/>
            <a:ext cx="6663518" cy="1628132"/>
          </a:xfrm>
        </p:spPr>
        <p:txBody>
          <a:bodyPr anchor="b">
            <a:normAutofit/>
          </a:bodyPr>
          <a:lstStyle>
            <a:lvl1pPr algn="l">
              <a:lnSpc>
                <a:spcPts val="5400"/>
              </a:lnSpc>
              <a:defRPr sz="5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Heading</a:t>
            </a:r>
          </a:p>
        </p:txBody>
      </p:sp>
    </p:spTree>
    <p:extLst>
      <p:ext uri="{BB962C8B-B14F-4D97-AF65-F5344CB8AC3E}">
        <p14:creationId xmlns:p14="http://schemas.microsoft.com/office/powerpoint/2010/main" val="11265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attribu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A14F39D-60B2-314F-810F-34E7ACE87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928" y="3"/>
            <a:ext cx="10349805" cy="6857997"/>
          </a:xfrm>
        </p:spPr>
        <p:txBody>
          <a:bodyPr bIns="182880" anchor="ctr" anchorCtr="0">
            <a:normAutofit/>
          </a:bodyPr>
          <a:lstStyle>
            <a:lvl1pPr algn="ctr">
              <a:lnSpc>
                <a:spcPts val="5800"/>
              </a:lnSpc>
              <a:defRPr sz="4000" b="0" i="0" cap="none" spc="-200" baseline="0">
                <a:solidFill>
                  <a:schemeClr val="tx1"/>
                </a:solidFill>
                <a:latin typeface="Montserrat ExtraLight" pitchFamily="2" charset="77"/>
                <a:ea typeface="Roboto Slab Thin" pitchFamily="2" charset="0"/>
              </a:defRPr>
            </a:lvl1pPr>
          </a:lstStyle>
          <a:p>
            <a:r>
              <a:rPr lang="en-US" dirty="0"/>
              <a:t>In TRIO there are nothing </a:t>
            </a:r>
            <a:br>
              <a:rPr lang="en-US" dirty="0"/>
            </a:br>
            <a:r>
              <a:rPr lang="en-US" dirty="0"/>
              <a:t>but positive influences… TRIO created </a:t>
            </a:r>
            <a:br>
              <a:rPr lang="en-US" dirty="0"/>
            </a:br>
            <a:r>
              <a:rPr lang="en-US" dirty="0"/>
              <a:t>the environment for me to develop the </a:t>
            </a:r>
            <a:br>
              <a:rPr lang="en-US" dirty="0"/>
            </a:br>
            <a:r>
              <a:rPr lang="en-US" dirty="0"/>
              <a:t>best of my capabilities as a </a:t>
            </a:r>
            <a:br>
              <a:rPr lang="en-US" dirty="0"/>
            </a:br>
            <a:r>
              <a:rPr lang="en-US" dirty="0"/>
              <a:t>student and leader.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E6AD54-DEA8-0F43-A617-9AB6BA721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49493" y="536454"/>
            <a:ext cx="990600" cy="625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D5F0D-3FD8-CD46-A1BC-3D6CDC7326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00699" y="5687583"/>
            <a:ext cx="990600" cy="62564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F6AE9BD-E326-4941-A2EC-03219AFA9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64774" y="5331380"/>
            <a:ext cx="4033430" cy="698499"/>
          </a:xfrm>
        </p:spPr>
        <p:txBody>
          <a:bodyPr>
            <a:normAutofit/>
          </a:bodyPr>
          <a:lstStyle>
            <a:lvl1pPr marL="0" indent="0" algn="r">
              <a:lnSpc>
                <a:spcPts val="2400"/>
              </a:lnSpc>
              <a:spcBef>
                <a:spcPts val="0"/>
              </a:spcBef>
              <a:buNone/>
              <a:defRPr sz="2400" i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Arturo Muñoz</a:t>
            </a:r>
          </a:p>
          <a:p>
            <a:pPr lvl="0"/>
            <a:r>
              <a:rPr lang="en-US" dirty="0"/>
              <a:t>HCOM</a:t>
            </a:r>
          </a:p>
        </p:txBody>
      </p:sp>
    </p:spTree>
    <p:extLst>
      <p:ext uri="{BB962C8B-B14F-4D97-AF65-F5344CB8AC3E}">
        <p14:creationId xmlns:p14="http://schemas.microsoft.com/office/powerpoint/2010/main" val="4121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pener o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02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o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3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06FBB1-64C2-4415-672E-9353BC4C2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32478" y="6054764"/>
            <a:ext cx="2042431" cy="56847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16452EC-2388-879E-55A0-FA847CE4F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023" y="0"/>
            <a:ext cx="11199905" cy="15703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Page Heading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2FF0F90E-9D9A-BCD6-5F5D-58A80DAD6B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6839" y="1740090"/>
            <a:ext cx="1117508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2pPr>
              <a:defRPr baseline="0"/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25000"/>
              <a:defRPr/>
            </a:lvl3pPr>
            <a:lvl4pPr>
              <a:defRPr spc="-40" baseline="0"/>
            </a:lvl4pPr>
          </a:lstStyle>
          <a:p>
            <a:pPr lvl="0"/>
            <a:r>
              <a:rPr lang="en-US" dirty="0"/>
              <a:t>Click to Edit Text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5364A9CF-AA62-23D8-8ADA-C4622DC86D8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6839" y="1740090"/>
            <a:ext cx="542584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5FAA3FB-18CE-E184-9296-1207D26A2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023" y="0"/>
            <a:ext cx="11199905" cy="15703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Page Heading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39EAFA1E-65C7-0663-743E-8B67D738525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9370" y="1740090"/>
            <a:ext cx="542584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128AA7-61D1-7ED4-5979-E8EACFE57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32478" y="6054764"/>
            <a:ext cx="2042431" cy="5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71F5815B-E5AC-7A44-0CAF-79C8D8A39C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6839" y="1740090"/>
            <a:ext cx="351750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AC8A5F1-EA5E-AD62-CBDF-B096C9D90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023" y="0"/>
            <a:ext cx="11199905" cy="15703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Page Heading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01CEB754-B9D0-06F8-070D-5D6291DF7FD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61861" y="1740090"/>
            <a:ext cx="351750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BEC21A8-C07F-594E-7D2B-40AF209ED6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0058" y="1740090"/>
            <a:ext cx="3517509" cy="480562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copy format sans bullet or number.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614BA0-A453-8009-8DF1-E647A62DC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32478" y="6054764"/>
            <a:ext cx="2042431" cy="568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 sm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67ABD-6144-F749-AF70-DE2BAA6040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 rot="11362743">
            <a:off x="-858643" y="3370794"/>
            <a:ext cx="5454621" cy="1309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96" y="3739486"/>
            <a:ext cx="4009298" cy="1173461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800" b="1" spc="-80" baseline="0"/>
            </a:lvl1pPr>
          </a:lstStyle>
          <a:p>
            <a:r>
              <a:rPr lang="en-US" dirty="0"/>
              <a:t>Click to Edit Page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01694" y="5240429"/>
            <a:ext cx="2886000" cy="788639"/>
          </a:xfrm>
        </p:spPr>
        <p:txBody>
          <a:bodyPr lIns="18288">
            <a:normAutofit/>
          </a:bodyPr>
          <a:lstStyle>
            <a:lvl1pPr marL="0" indent="0" algn="r">
              <a:lnSpc>
                <a:spcPts val="18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Subhead or Delete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7152AC7-7407-2A44-A8EA-B7B46B005B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4487694" cy="3429000"/>
          </a:xfr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lIns="0" tIns="0" bIns="91440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0824045-A8BD-C14F-AAB2-86A46051B6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76800" y="693794"/>
            <a:ext cx="6836804" cy="5916771"/>
          </a:xfrm>
        </p:spPr>
        <p:txBody>
          <a:bodyPr/>
          <a:lstStyle>
            <a:lvl1pPr>
              <a:lnSpc>
                <a:spcPts val="2400"/>
              </a:lnSpc>
              <a:defRPr sz="2200"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Text and Use Indent to Cycle Through Levels of Content</a:t>
            </a:r>
          </a:p>
          <a:p>
            <a:pPr lvl="1"/>
            <a:r>
              <a:rPr lang="en-US" dirty="0"/>
              <a:t>First level below the heading is paragraph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paragraph copy format sans bullet or number.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3D561-4E19-C906-4068-7B6831439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32478" y="6054764"/>
            <a:ext cx="2042431" cy="568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 medi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584798A-2E07-D14C-93A0-C0F8652BF7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2710" y="0"/>
            <a:ext cx="4679289" cy="6858000"/>
          </a:xfrm>
          <a:solidFill>
            <a:schemeClr val="tx1">
              <a:lumMod val="85000"/>
            </a:schemeClr>
          </a:solidFill>
        </p:spPr>
        <p:txBody>
          <a:bodyPr vert="horz" lIns="182880" tIns="0" bIns="914400"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D7C205BF-682A-ED46-8BD4-4065E56F900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4172" y="2288988"/>
            <a:ext cx="6663518" cy="4321576"/>
          </a:xfrm>
        </p:spPr>
        <p:txBody>
          <a:bodyPr lIns="18288"/>
          <a:lstStyle>
            <a:lvl1pPr>
              <a:lnSpc>
                <a:spcPts val="2600"/>
              </a:lnSpc>
              <a:defRPr/>
            </a:lvl1pPr>
            <a:lvl3pPr>
              <a:spcAft>
                <a:spcPts val="300"/>
              </a:spcAft>
              <a:buSzPct val="125000"/>
              <a:defRPr/>
            </a:lvl3pPr>
          </a:lstStyle>
          <a:p>
            <a:pPr lvl="0"/>
            <a:r>
              <a:rPr lang="en-US" dirty="0"/>
              <a:t>Click to Edit and Use Indent to Cycle Through Levels of Content</a:t>
            </a:r>
          </a:p>
          <a:p>
            <a:pPr lvl="1"/>
            <a:r>
              <a:rPr lang="en-US" dirty="0"/>
              <a:t>First level below the heading is paragraph form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Bullet sub-level entry</a:t>
            </a:r>
          </a:p>
          <a:p>
            <a:pPr lvl="4"/>
            <a:r>
              <a:rPr lang="en-US" dirty="0"/>
              <a:t>Fourth level entry in paragraph copy format sans bullet or number.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CD6ADC7-FCE6-CA4D-8A41-36491521F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72" y="247431"/>
            <a:ext cx="6663518" cy="1861148"/>
          </a:xfrm>
        </p:spPr>
        <p:txBody>
          <a:bodyPr anchor="b">
            <a:normAutofit/>
          </a:bodyPr>
          <a:lstStyle>
            <a:lvl1pPr algn="l">
              <a:lnSpc>
                <a:spcPts val="5400"/>
              </a:lnSpc>
              <a:defRPr sz="5400" b="1" baseline="0"/>
            </a:lvl1pPr>
          </a:lstStyle>
          <a:p>
            <a:r>
              <a:rPr lang="en-US" dirty="0"/>
              <a:t>Click to Edit Page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7AE2C-E1FF-4744-DD1C-CF6B80934A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32478" y="6054764"/>
            <a:ext cx="2042431" cy="5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023" y="0"/>
            <a:ext cx="11199905" cy="15703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023" y="1771858"/>
            <a:ext cx="11199905" cy="4775697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pPr lvl="0"/>
            <a:r>
              <a:rPr lang="en-US" dirty="0"/>
              <a:t>Click to Edit Page Content</a:t>
            </a:r>
          </a:p>
          <a:p>
            <a:pPr lvl="1"/>
            <a:r>
              <a:rPr lang="en-US" dirty="0"/>
              <a:t>First level below the heading is paragraph form body copy.</a:t>
            </a:r>
          </a:p>
          <a:p>
            <a:pPr lvl="2"/>
            <a:r>
              <a:rPr lang="en-US" dirty="0"/>
              <a:t>Bullet list entry</a:t>
            </a:r>
          </a:p>
          <a:p>
            <a:pPr lvl="3"/>
            <a:r>
              <a:rPr lang="en-US" dirty="0"/>
              <a:t>Second Level Heading</a:t>
            </a:r>
          </a:p>
          <a:p>
            <a:pPr lvl="4"/>
            <a:r>
              <a:rPr lang="en-US" dirty="0"/>
              <a:t>Fourth level entry in bullet list format.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83" r:id="rId2"/>
    <p:sldLayoutId id="2147483649" r:id="rId3"/>
    <p:sldLayoutId id="2147483684" r:id="rId4"/>
    <p:sldLayoutId id="2147483650" r:id="rId5"/>
    <p:sldLayoutId id="2147483682" r:id="rId6"/>
    <p:sldLayoutId id="2147483652" r:id="rId7"/>
    <p:sldLayoutId id="2147483656" r:id="rId8"/>
    <p:sldLayoutId id="2147483671" r:id="rId9"/>
    <p:sldLayoutId id="2147483672" r:id="rId10"/>
    <p:sldLayoutId id="2147483680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lnSpc>
          <a:spcPts val="5600"/>
        </a:lnSpc>
        <a:spcBef>
          <a:spcPct val="0"/>
        </a:spcBef>
        <a:buNone/>
        <a:defRPr lang="en-US" sz="5400" b="1" i="0" kern="1200" cap="none" spc="-150" baseline="0" dirty="0">
          <a:ln w="3175" cmpd="sng">
            <a:noFill/>
          </a:ln>
          <a:solidFill>
            <a:schemeClr val="tx1"/>
          </a:solidFill>
          <a:effectLst/>
          <a:latin typeface="Montserrat ExtraBold" pitchFamily="2" charset="77"/>
          <a:ea typeface="Roboto Slab" pitchFamily="2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lnSpc>
          <a:spcPts val="2500"/>
        </a:lnSpc>
        <a:spcBef>
          <a:spcPts val="1200"/>
        </a:spcBef>
        <a:spcAft>
          <a:spcPts val="300"/>
        </a:spcAft>
        <a:buClrTx/>
        <a:buSzPct val="100000"/>
        <a:buFontTx/>
        <a:buNone/>
        <a:defRPr sz="2400" b="1" i="0" kern="1200" cap="none" spc="-30" baseline="0">
          <a:solidFill>
            <a:schemeClr val="accent1"/>
          </a:solidFill>
          <a:effectLst/>
          <a:latin typeface="Montserrat" pitchFamily="2" charset="77"/>
          <a:ea typeface="Roboto Slab" pitchFamily="2" charset="0"/>
          <a:cs typeface="+mn-cs"/>
        </a:defRPr>
      </a:lvl1pPr>
      <a:lvl2pPr marL="0" indent="0" algn="l" defTabSz="457200" rtl="0" eaLnBrk="1" latinLnBrk="0" hangingPunct="1">
        <a:lnSpc>
          <a:spcPts val="2000"/>
        </a:lnSpc>
        <a:spcBef>
          <a:spcPts val="300"/>
        </a:spcBef>
        <a:spcAft>
          <a:spcPts val="900"/>
        </a:spcAft>
        <a:buClrTx/>
        <a:buSzPct val="100000"/>
        <a:buFont typeface="Wingdings" pitchFamily="2" charset="2"/>
        <a:buNone/>
        <a:defRPr sz="1600" b="0" i="0" kern="1200" cap="none" spc="-30" baseline="0">
          <a:solidFill>
            <a:schemeClr val="tx1"/>
          </a:solidFill>
          <a:effectLst/>
          <a:latin typeface="Montserrat Light" pitchFamily="2" charset="77"/>
          <a:ea typeface="Roboto Slab" pitchFamily="2" charset="0"/>
          <a:cs typeface="+mn-cs"/>
        </a:defRPr>
      </a:lvl2pPr>
      <a:lvl3pPr marL="457200" indent="-228600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Tx/>
        <a:buSzPct val="125000"/>
        <a:buFont typeface="Arial" panose="020B0604020202020204" pitchFamily="34" charset="0"/>
        <a:buChar char="•"/>
        <a:defRPr sz="1600" b="0" i="0" kern="1200" cap="none" spc="-30" baseline="0">
          <a:solidFill>
            <a:schemeClr val="tx1"/>
          </a:solidFill>
          <a:effectLst/>
          <a:latin typeface="Montserrat Light" pitchFamily="2" charset="77"/>
          <a:ea typeface="Roboto Slab" pitchFamily="2" charset="0"/>
          <a:cs typeface="+mn-cs"/>
        </a:defRPr>
      </a:lvl3pPr>
      <a:lvl4pPr marL="0" indent="0" algn="l" defTabSz="457200" rtl="0" eaLnBrk="1" latinLnBrk="0" hangingPunct="1">
        <a:lnSpc>
          <a:spcPts val="2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Tx/>
        <a:buNone/>
        <a:defRPr sz="1800" b="1" i="0" kern="1200" cap="none" spc="-60" baseline="0">
          <a:solidFill>
            <a:schemeClr val="bg2"/>
          </a:solidFill>
          <a:effectLst/>
          <a:latin typeface="Montserrat SemiBold" pitchFamily="2" charset="77"/>
          <a:ea typeface="Roboto Slab Medium" pitchFamily="2" charset="0"/>
          <a:cs typeface="+mn-cs"/>
        </a:defRPr>
      </a:lvl4pPr>
      <a:lvl5pPr marL="658368" indent="-201168" algn="l" defTabSz="457200" rtl="0" eaLnBrk="1" latinLnBrk="0" hangingPunct="1">
        <a:lnSpc>
          <a:spcPts val="1500"/>
        </a:lnSpc>
        <a:spcBef>
          <a:spcPts val="3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300" b="0" i="0" kern="1200" cap="none" spc="-10" baseline="0">
          <a:solidFill>
            <a:schemeClr val="tx1"/>
          </a:solidFill>
          <a:effectLst/>
          <a:latin typeface="Montserrat Light" pitchFamily="2" charset="77"/>
          <a:ea typeface="Roboto Slab" pitchFamily="2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1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4370B06-4FEC-87BC-4CEA-0943C5C53D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C6B43-E591-564D-EA90-35518E8E3E2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6F1BE-5FB7-2A53-396C-D542FE77D8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4CD874-2BEC-18C8-AFD4-44CD2AC6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72" y="247431"/>
            <a:ext cx="6663518" cy="18679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90577-2118-23B7-42E8-1B1549AF78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32478" y="6118580"/>
            <a:ext cx="2042431" cy="5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4F5A89D-E54E-B55B-16F8-A22AC535A5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5400" y="1"/>
            <a:ext cx="7086600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2B828D-1CEB-0C7E-28A5-AB330D6A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4F994-A65F-A6AF-B60C-A4E18AA1293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BDBF7-D9E6-3488-4275-0F331C5FAA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1362743">
            <a:off x="-1169792" y="-811231"/>
            <a:ext cx="13904424" cy="3149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C3017E-101B-24F4-F428-0FE66E2BB9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32478" y="6118580"/>
            <a:ext cx="2042431" cy="5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F80CCBA-6DB5-945E-EC67-E7658D56E5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CFF476-8039-2A92-EBC6-8234D6AF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BE723F-5B50-6AF3-BF25-D0DA76149D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1362743">
            <a:off x="-1107557" y="-807074"/>
            <a:ext cx="13830311" cy="3149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B4B6E4-96F5-D88E-A1CD-2E176FD9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1362743">
            <a:off x="-1107557" y="-807078"/>
            <a:ext cx="13830311" cy="3149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66173F-A9D2-50C2-CBC5-DDFD15236B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32478" y="6118580"/>
            <a:ext cx="2042431" cy="5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2183-EB5B-6ADE-75EA-412923DA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6E957-14D6-212F-F54E-09D636334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D2CBF3-0782-9B66-C5DB-7DCDF8FBC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538609"/>
              </p:ext>
            </p:extLst>
          </p:nvPr>
        </p:nvGraphicFramePr>
        <p:xfrm>
          <a:off x="467711" y="541283"/>
          <a:ext cx="11456275" cy="540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4C889B8-B3CC-D70A-FAF4-83631F03C49A}"/>
              </a:ext>
            </a:extLst>
          </p:cNvPr>
          <p:cNvSpPr txBox="1"/>
          <p:nvPr/>
        </p:nvSpPr>
        <p:spPr>
          <a:xfrm flipH="1">
            <a:off x="2280806" y="5590034"/>
            <a:ext cx="977399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latin typeface="Montserrat Light" pitchFamily="2" charset="77"/>
              </a:rPr>
              <a:t>Freshman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048BC-A7E1-8BD4-951D-BF56E6F25242}"/>
              </a:ext>
            </a:extLst>
          </p:cNvPr>
          <p:cNvSpPr txBox="1"/>
          <p:nvPr/>
        </p:nvSpPr>
        <p:spPr>
          <a:xfrm flipH="1">
            <a:off x="3505262" y="5590034"/>
            <a:ext cx="977399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latin typeface="Montserrat Light" pitchFamily="2" charset="77"/>
              </a:rPr>
              <a:t>Sophomores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812C4A-018A-3F83-67DA-BC924F25DF56}"/>
              </a:ext>
            </a:extLst>
          </p:cNvPr>
          <p:cNvSpPr txBox="1"/>
          <p:nvPr/>
        </p:nvSpPr>
        <p:spPr>
          <a:xfrm flipH="1">
            <a:off x="4745483" y="5590034"/>
            <a:ext cx="977399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latin typeface="Montserrat Light" pitchFamily="2" charset="77"/>
              </a:rPr>
              <a:t>Juniors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314FC9-39C1-D44F-11A9-ACD6EB78786B}"/>
              </a:ext>
            </a:extLst>
          </p:cNvPr>
          <p:cNvSpPr txBox="1"/>
          <p:nvPr/>
        </p:nvSpPr>
        <p:spPr>
          <a:xfrm flipH="1">
            <a:off x="5985703" y="5590034"/>
            <a:ext cx="977399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latin typeface="Montserrat Light" pitchFamily="2" charset="77"/>
              </a:rPr>
              <a:t>Seniors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736931-CA68-F3B0-C42A-513862560E4C}"/>
              </a:ext>
            </a:extLst>
          </p:cNvPr>
          <p:cNvSpPr txBox="1"/>
          <p:nvPr/>
        </p:nvSpPr>
        <p:spPr>
          <a:xfrm flipH="1">
            <a:off x="7215413" y="5590034"/>
            <a:ext cx="977399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latin typeface="Montserrat Light" pitchFamily="2" charset="77"/>
              </a:rPr>
              <a:t>Graduate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FA842-7936-A0C1-1993-A5BCF14D9ACB}"/>
              </a:ext>
            </a:extLst>
          </p:cNvPr>
          <p:cNvSpPr txBox="1"/>
          <p:nvPr/>
        </p:nvSpPr>
        <p:spPr>
          <a:xfrm flipH="1">
            <a:off x="8439867" y="5590034"/>
            <a:ext cx="977399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latin typeface="Montserrat Light" pitchFamily="2" charset="77"/>
              </a:rPr>
              <a:t>Credential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89A0E3-FE88-9EAF-FECF-9A20FDE54667}"/>
              </a:ext>
            </a:extLst>
          </p:cNvPr>
          <p:cNvSpPr txBox="1"/>
          <p:nvPr/>
        </p:nvSpPr>
        <p:spPr>
          <a:xfrm flipH="1">
            <a:off x="9664321" y="5590034"/>
            <a:ext cx="2075732" cy="190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spc="-40" dirty="0">
                <a:latin typeface="Montserrat Light" pitchFamily="2" charset="77"/>
              </a:rPr>
              <a:t>Post Baccalaureate</a:t>
            </a:r>
          </a:p>
        </p:txBody>
      </p:sp>
    </p:spTree>
    <p:extLst>
      <p:ext uri="{BB962C8B-B14F-4D97-AF65-F5344CB8AC3E}">
        <p14:creationId xmlns:p14="http://schemas.microsoft.com/office/powerpoint/2010/main" val="11598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1FD0182-74E8-3E21-2E15-FB61A21D6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455919"/>
              </p:ext>
            </p:extLst>
          </p:nvPr>
        </p:nvGraphicFramePr>
        <p:xfrm>
          <a:off x="438264" y="514012"/>
          <a:ext cx="11400240" cy="564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46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6950C4B-C498-F36A-DE5D-3E0E412C4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528092"/>
              </p:ext>
            </p:extLst>
          </p:nvPr>
        </p:nvGraphicFramePr>
        <p:xfrm>
          <a:off x="605993" y="605994"/>
          <a:ext cx="11102656" cy="592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90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CCEE5A8-FADB-6514-50A6-A75FD1482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332175"/>
              </p:ext>
            </p:extLst>
          </p:nvPr>
        </p:nvGraphicFramePr>
        <p:xfrm>
          <a:off x="514012" y="562708"/>
          <a:ext cx="11237922" cy="557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42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8F5F039-C2DD-B139-4E0B-A70C65742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992653"/>
              </p:ext>
            </p:extLst>
          </p:nvPr>
        </p:nvGraphicFramePr>
        <p:xfrm>
          <a:off x="3452648" y="504495"/>
          <a:ext cx="5286704" cy="532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D9BE0DF-A989-BE00-BDE6-2EFD1BFF1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801343"/>
              </p:ext>
            </p:extLst>
          </p:nvPr>
        </p:nvGraphicFramePr>
        <p:xfrm>
          <a:off x="8623738" y="1190296"/>
          <a:ext cx="3132082" cy="395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6695286-F070-76EE-92DD-1750A094E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922891"/>
              </p:ext>
            </p:extLst>
          </p:nvPr>
        </p:nvGraphicFramePr>
        <p:xfrm>
          <a:off x="401071" y="1190296"/>
          <a:ext cx="3291649" cy="390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271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56DD-3E40-3829-5F9B-E3713D0EE97A}"/>
              </a:ext>
            </a:extLst>
          </p:cNvPr>
          <p:cNvSpPr txBox="1">
            <a:spLocks/>
          </p:cNvSpPr>
          <p:nvPr/>
        </p:nvSpPr>
        <p:spPr>
          <a:xfrm>
            <a:off x="494778" y="1821975"/>
            <a:ext cx="11235847" cy="17400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fontAlgn="ctr" latinLnBrk="0" hangingPunct="1">
              <a:lnSpc>
                <a:spcPts val="6200"/>
              </a:lnSpc>
              <a:spcBef>
                <a:spcPct val="0"/>
              </a:spcBef>
              <a:buNone/>
              <a:defRPr lang="en-US" sz="6000" b="1" i="0" kern="1200" cap="none" spc="-100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Montserrat ExtraBold" pitchFamily="2" charset="77"/>
                <a:ea typeface="Roboto Slab" pitchFamily="2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Closing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C4CB6B-EE7C-D633-89A1-598303CC0525}"/>
              </a:ext>
            </a:extLst>
          </p:cNvPr>
          <p:cNvSpPr txBox="1">
            <a:spLocks/>
          </p:cNvSpPr>
          <p:nvPr/>
        </p:nvSpPr>
        <p:spPr>
          <a:xfrm>
            <a:off x="552734" y="3576386"/>
            <a:ext cx="11177891" cy="76360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fontAlgn="ctr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i="0" kern="1200" cap="none" spc="-100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Montserrat ExtraBold" pitchFamily="2" charset="77"/>
                <a:ea typeface="Roboto Slab" pitchFamily="2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0" i="0" spc="-200" baseline="0" dirty="0">
                <a:solidFill>
                  <a:schemeClr val="accent1"/>
                </a:solidFill>
                <a:latin typeface="Montserrat ExtraLight" pitchFamily="2" charset="77"/>
              </a:rPr>
              <a:t>Optional Presentation Next Steps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876900-88AF-C423-8B03-FE970D80613B}"/>
              </a:ext>
            </a:extLst>
          </p:cNvPr>
          <p:cNvGrpSpPr/>
          <p:nvPr/>
        </p:nvGrpSpPr>
        <p:grpSpPr>
          <a:xfrm>
            <a:off x="9307773" y="806176"/>
            <a:ext cx="2136249" cy="420806"/>
            <a:chOff x="9307773" y="806176"/>
            <a:chExt cx="2136249" cy="420806"/>
          </a:xfrm>
        </p:grpSpPr>
        <p:sp>
          <p:nvSpPr>
            <p:cNvPr id="5" name="Google Shape;129;g283cce9588e_0_48">
              <a:extLst>
                <a:ext uri="{FF2B5EF4-FFF2-40B4-BE49-F238E27FC236}">
                  <a16:creationId xmlns:a16="http://schemas.microsoft.com/office/drawing/2014/main" id="{C63D5D4C-26BA-6661-51E0-BBF6B0540847}"/>
                </a:ext>
              </a:extLst>
            </p:cNvPr>
            <p:cNvSpPr txBox="1"/>
            <p:nvPr/>
          </p:nvSpPr>
          <p:spPr>
            <a:xfrm>
              <a:off x="9819564" y="827630"/>
              <a:ext cx="1624458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b="1" u="none" strike="noStrike" cap="none" spc="-30" dirty="0">
                  <a:latin typeface="Montserrat" pitchFamily="2" charset="77"/>
                  <a:ea typeface="Roboto Slab Black" pitchFamily="2" charset="0"/>
                  <a:cs typeface="Roboto Slab"/>
                  <a:sym typeface="Roboto Slab ExtraBold"/>
                </a:rPr>
                <a:t>office phone</a:t>
              </a:r>
            </a:p>
            <a:p>
              <a:pPr marL="0" marR="0" lvl="0" indent="0" rtl="0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spc="-10" dirty="0">
                  <a:latin typeface="Montserrat Light" pitchFamily="2" charset="77"/>
                  <a:ea typeface="Roboto Slab Black" pitchFamily="2" charset="0"/>
                  <a:cs typeface="Roboto Slab"/>
                  <a:sym typeface="Roboto Slab ExtraBold"/>
                </a:rPr>
                <a:t>000.000.0000</a:t>
              </a:r>
              <a:endParaRPr sz="1200" u="none" strike="noStrike" cap="none" spc="-10" dirty="0">
                <a:latin typeface="Montserrat Light" pitchFamily="2" charset="77"/>
                <a:ea typeface="Roboto Slab Black" pitchFamily="2" charset="0"/>
                <a:cs typeface="Roboto Slab"/>
                <a:sym typeface="Roboto Slab ExtraBold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9A2A74-7912-10A3-A116-AABF51248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07773" y="806176"/>
              <a:ext cx="420806" cy="42080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5B09FF-278C-A037-2B56-1100793EDD83}"/>
              </a:ext>
            </a:extLst>
          </p:cNvPr>
          <p:cNvGrpSpPr/>
          <p:nvPr/>
        </p:nvGrpSpPr>
        <p:grpSpPr>
          <a:xfrm>
            <a:off x="9307773" y="1352086"/>
            <a:ext cx="2136249" cy="420806"/>
            <a:chOff x="9307773" y="1324790"/>
            <a:chExt cx="2136249" cy="420806"/>
          </a:xfrm>
        </p:grpSpPr>
        <p:sp>
          <p:nvSpPr>
            <p:cNvPr id="8" name="Google Shape;129;g283cce9588e_0_48">
              <a:extLst>
                <a:ext uri="{FF2B5EF4-FFF2-40B4-BE49-F238E27FC236}">
                  <a16:creationId xmlns:a16="http://schemas.microsoft.com/office/drawing/2014/main" id="{BEE6F58E-7092-940A-6226-E1248C3D8F3C}"/>
                </a:ext>
              </a:extLst>
            </p:cNvPr>
            <p:cNvSpPr txBox="1"/>
            <p:nvPr/>
          </p:nvSpPr>
          <p:spPr>
            <a:xfrm>
              <a:off x="9819564" y="1359068"/>
              <a:ext cx="1624458" cy="35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b="1" u="none" strike="noStrike" cap="none" spc="-30" dirty="0">
                  <a:latin typeface="Montserrat" pitchFamily="2" charset="77"/>
                  <a:ea typeface="Roboto Slab Black" pitchFamily="2" charset="0"/>
                  <a:cs typeface="Roboto Slab"/>
                  <a:sym typeface="Roboto Slab ExtraBold"/>
                </a:rPr>
                <a:t>office email</a:t>
              </a:r>
            </a:p>
            <a:p>
              <a:pPr marL="0" marR="0" lvl="0" indent="0" rtl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spc="-10" dirty="0" err="1">
                  <a:latin typeface="Montserrat Light" pitchFamily="2" charset="77"/>
                  <a:ea typeface="Roboto Slab Black" pitchFamily="2" charset="0"/>
                  <a:cs typeface="Roboto Slab"/>
                  <a:sym typeface="Roboto Slab ExtraBold"/>
                </a:rPr>
                <a:t>name@csumb.edu</a:t>
              </a:r>
              <a:endParaRPr sz="1200" u="none" strike="noStrike" cap="none" spc="-10" dirty="0">
                <a:latin typeface="Montserrat Light" pitchFamily="2" charset="77"/>
                <a:ea typeface="Roboto Slab Black" pitchFamily="2" charset="0"/>
                <a:cs typeface="Roboto Slab"/>
                <a:sym typeface="Roboto Slab ExtraBold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FF9C92-4D3B-D60A-8307-72A357DD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9307773" y="1324790"/>
              <a:ext cx="420806" cy="42080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78783F-072D-3000-E292-C595EA257B7B}"/>
              </a:ext>
            </a:extLst>
          </p:cNvPr>
          <p:cNvGrpSpPr/>
          <p:nvPr/>
        </p:nvGrpSpPr>
        <p:grpSpPr>
          <a:xfrm>
            <a:off x="9307773" y="1891173"/>
            <a:ext cx="2674961" cy="572887"/>
            <a:chOff x="9307773" y="1843405"/>
            <a:chExt cx="2674961" cy="572887"/>
          </a:xfrm>
        </p:grpSpPr>
        <p:sp>
          <p:nvSpPr>
            <p:cNvPr id="11" name="Google Shape;129;g283cce9588e_0_48">
              <a:extLst>
                <a:ext uri="{FF2B5EF4-FFF2-40B4-BE49-F238E27FC236}">
                  <a16:creationId xmlns:a16="http://schemas.microsoft.com/office/drawing/2014/main" id="{38787831-EA14-4D2A-2AB4-48A124A823A8}"/>
                </a:ext>
              </a:extLst>
            </p:cNvPr>
            <p:cNvSpPr txBox="1"/>
            <p:nvPr/>
          </p:nvSpPr>
          <p:spPr>
            <a:xfrm>
              <a:off x="9819564" y="1877683"/>
              <a:ext cx="2163170" cy="538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b="1" u="none" strike="noStrike" cap="none" spc="-30" dirty="0">
                  <a:latin typeface="Montserrat" pitchFamily="2" charset="77"/>
                  <a:ea typeface="Roboto Slab Black" pitchFamily="2" charset="0"/>
                  <a:cs typeface="Roboto Slab"/>
                  <a:sym typeface="Roboto Slab ExtraBold"/>
                </a:rPr>
                <a:t>office mail</a:t>
              </a:r>
            </a:p>
            <a:p>
              <a:pPr marL="0" marR="0" lvl="0" indent="0" rtl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spc="-10" dirty="0">
                  <a:latin typeface="Montserrat Light" pitchFamily="2" charset="77"/>
                  <a:ea typeface="Roboto Slab Black" pitchFamily="2" charset="0"/>
                  <a:cs typeface="Roboto Slab"/>
                  <a:sym typeface="Roboto Slab ExtraBold"/>
                </a:rPr>
                <a:t>100 Campus Center, Bldg. 47</a:t>
              </a:r>
            </a:p>
            <a:p>
              <a:pPr marL="0" marR="0" lvl="0" indent="0" rtl="0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1200" spc="-10" dirty="0">
                  <a:latin typeface="Montserrat Light" pitchFamily="2" charset="77"/>
                  <a:ea typeface="Roboto Slab Black" pitchFamily="2" charset="0"/>
                  <a:cs typeface="Roboto Slab"/>
                  <a:sym typeface="Roboto Slab ExtraBold"/>
                </a:rPr>
                <a:t>Seaside, CA 93955-8001</a:t>
              </a:r>
              <a:endParaRPr sz="1200" u="none" strike="noStrike" cap="none" spc="-10" dirty="0">
                <a:latin typeface="Montserrat Light" pitchFamily="2" charset="77"/>
                <a:ea typeface="Roboto Slab Black" pitchFamily="2" charset="0"/>
                <a:cs typeface="Roboto Slab"/>
                <a:sym typeface="Roboto Slab ExtraBold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B3BD09E-10AE-86A7-0215-F796DFCD5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9307773" y="1843405"/>
              <a:ext cx="420806" cy="420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7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6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g283cce9588e_0_48">
            <a:extLst>
              <a:ext uri="{FF2B5EF4-FFF2-40B4-BE49-F238E27FC236}">
                <a16:creationId xmlns:a16="http://schemas.microsoft.com/office/drawing/2014/main" id="{DCF6A840-0D45-FBEF-71CE-FC3578EB2896}"/>
              </a:ext>
            </a:extLst>
          </p:cNvPr>
          <p:cNvSpPr txBox="1"/>
          <p:nvPr/>
        </p:nvSpPr>
        <p:spPr>
          <a:xfrm>
            <a:off x="8751235" y="653639"/>
            <a:ext cx="2979390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u="none" strike="noStrike" cap="none" spc="-60" dirty="0">
                <a:latin typeface="Montserrat Light" pitchFamily="2" charset="77"/>
                <a:ea typeface="Roboto Slab Black" pitchFamily="2" charset="0"/>
                <a:cs typeface="Roboto Slab"/>
                <a:sym typeface="Roboto Slab ExtraBold"/>
              </a:rPr>
              <a:t>Optional Date</a:t>
            </a:r>
            <a:endParaRPr sz="2000" u="none" strike="noStrike" cap="none" spc="-60" dirty="0">
              <a:latin typeface="Montserrat Light" pitchFamily="2" charset="77"/>
              <a:ea typeface="Roboto Slab Black" pitchFamily="2" charset="0"/>
              <a:cs typeface="Roboto Slab"/>
              <a:sym typeface="Roboto Slab ExtraBold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2C9FA9-A40D-87A0-A837-68F73C009CFF}"/>
              </a:ext>
            </a:extLst>
          </p:cNvPr>
          <p:cNvSpPr txBox="1">
            <a:spLocks/>
          </p:cNvSpPr>
          <p:nvPr/>
        </p:nvSpPr>
        <p:spPr>
          <a:xfrm>
            <a:off x="494778" y="1821975"/>
            <a:ext cx="11235847" cy="17400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fontAlgn="ctr" latinLnBrk="0" hangingPunct="1">
              <a:lnSpc>
                <a:spcPts val="6200"/>
              </a:lnSpc>
              <a:spcBef>
                <a:spcPct val="0"/>
              </a:spcBef>
              <a:buNone/>
              <a:defRPr lang="en-US" sz="6000" b="1" i="0" kern="1200" cap="none" spc="-100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Montserrat ExtraBold" pitchFamily="2" charset="77"/>
                <a:ea typeface="Roboto Slab" pitchFamily="2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83F358-26D1-BF4F-B1FF-A2C152CECD19}"/>
              </a:ext>
            </a:extLst>
          </p:cNvPr>
          <p:cNvSpPr txBox="1">
            <a:spLocks/>
          </p:cNvSpPr>
          <p:nvPr/>
        </p:nvSpPr>
        <p:spPr>
          <a:xfrm>
            <a:off x="552734" y="3576386"/>
            <a:ext cx="11177891" cy="76360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fontAlgn="ctr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i="0" kern="1200" cap="none" spc="-100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Montserrat ExtraBold" pitchFamily="2" charset="77"/>
                <a:ea typeface="Roboto Slab" pitchFamily="2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0" i="0" spc="-200" baseline="0" dirty="0">
                <a:solidFill>
                  <a:schemeClr val="accent1"/>
                </a:solidFill>
                <a:latin typeface="Montserrat ExtraLight" pitchFamily="2" charset="77"/>
              </a:rPr>
              <a:t>Optional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614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g283cce9588e_0_48">
            <a:extLst>
              <a:ext uri="{FF2B5EF4-FFF2-40B4-BE49-F238E27FC236}">
                <a16:creationId xmlns:a16="http://schemas.microsoft.com/office/drawing/2014/main" id="{9A2C439E-7DCE-7A6C-1566-53DAFE5E5703}"/>
              </a:ext>
            </a:extLst>
          </p:cNvPr>
          <p:cNvSpPr txBox="1"/>
          <p:nvPr/>
        </p:nvSpPr>
        <p:spPr>
          <a:xfrm>
            <a:off x="8751235" y="653639"/>
            <a:ext cx="2979390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u="none" strike="noStrike" cap="none" spc="-60" dirty="0">
                <a:latin typeface="Montserrat Light" pitchFamily="2" charset="77"/>
                <a:ea typeface="Roboto Slab Black" pitchFamily="2" charset="0"/>
                <a:cs typeface="Roboto Slab"/>
                <a:sym typeface="Roboto Slab ExtraBold"/>
              </a:rPr>
              <a:t>Optional Date</a:t>
            </a:r>
            <a:endParaRPr sz="2000" u="none" strike="noStrike" cap="none" spc="-60" dirty="0">
              <a:latin typeface="Montserrat Light" pitchFamily="2" charset="77"/>
              <a:ea typeface="Roboto Slab Black" pitchFamily="2" charset="0"/>
              <a:cs typeface="Roboto Slab"/>
              <a:sym typeface="Roboto Slab ExtraBold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845FE0-444A-4C67-A3BB-EBB660D7A284}"/>
              </a:ext>
            </a:extLst>
          </p:cNvPr>
          <p:cNvSpPr txBox="1">
            <a:spLocks/>
          </p:cNvSpPr>
          <p:nvPr/>
        </p:nvSpPr>
        <p:spPr>
          <a:xfrm>
            <a:off x="494778" y="1821975"/>
            <a:ext cx="11235847" cy="17400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fontAlgn="ctr" latinLnBrk="0" hangingPunct="1">
              <a:lnSpc>
                <a:spcPts val="6200"/>
              </a:lnSpc>
              <a:spcBef>
                <a:spcPct val="0"/>
              </a:spcBef>
              <a:buNone/>
              <a:defRPr lang="en-US" sz="6000" b="1" i="0" kern="1200" cap="none" spc="-100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Montserrat ExtraBold" pitchFamily="2" charset="77"/>
                <a:ea typeface="Roboto Slab" pitchFamily="2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6342F8-0592-0059-6075-EC6DA714089E}"/>
              </a:ext>
            </a:extLst>
          </p:cNvPr>
          <p:cNvSpPr txBox="1">
            <a:spLocks/>
          </p:cNvSpPr>
          <p:nvPr/>
        </p:nvSpPr>
        <p:spPr>
          <a:xfrm>
            <a:off x="552734" y="3576386"/>
            <a:ext cx="11177891" cy="76360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fontAlgn="ctr" latinLnBrk="0" hangingPunct="1">
              <a:lnSpc>
                <a:spcPts val="5600"/>
              </a:lnSpc>
              <a:spcBef>
                <a:spcPct val="0"/>
              </a:spcBef>
              <a:buNone/>
              <a:defRPr lang="en-US" sz="5400" b="1" i="0" kern="1200" cap="none" spc="-100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Montserrat ExtraBold" pitchFamily="2" charset="77"/>
                <a:ea typeface="Roboto Slab" pitchFamily="2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0" i="0" spc="-200" baseline="0" dirty="0">
                <a:solidFill>
                  <a:schemeClr val="accent1"/>
                </a:solidFill>
                <a:latin typeface="Montserrat ExtraLight" pitchFamily="2" charset="77"/>
              </a:rPr>
              <a:t>Optional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788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C314-6649-1D6C-443F-13E8F507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Page Showing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A7BE-C6BE-6F47-0683-CA2F8D5272C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  <a:p>
            <a:pPr lvl="1"/>
            <a:r>
              <a:rPr lang="en-US" dirty="0"/>
              <a:t>To be eligible for the TRIO SSS programs, participants must identify as at least ONE of the following:</a:t>
            </a:r>
          </a:p>
          <a:p>
            <a:pPr lvl="2"/>
            <a:r>
              <a:rPr lang="en-US" dirty="0"/>
              <a:t>First-generation</a:t>
            </a:r>
          </a:p>
          <a:p>
            <a:pPr lvl="2"/>
            <a:r>
              <a:rPr lang="en-US" dirty="0"/>
              <a:t>Low-income</a:t>
            </a:r>
          </a:p>
          <a:p>
            <a:pPr lvl="2"/>
            <a:r>
              <a:rPr lang="en-US" dirty="0"/>
              <a:t>Documented disability</a:t>
            </a:r>
          </a:p>
          <a:p>
            <a:pPr lvl="3"/>
            <a:r>
              <a:rPr lang="en-US" dirty="0"/>
              <a:t>Services Provided</a:t>
            </a:r>
          </a:p>
          <a:p>
            <a:pPr lvl="4"/>
            <a:r>
              <a:rPr lang="en-US" dirty="0"/>
              <a:t>1:1 Advising and mentoring</a:t>
            </a:r>
          </a:p>
          <a:p>
            <a:pPr lvl="4"/>
            <a:r>
              <a:rPr lang="en-US" dirty="0"/>
              <a:t>Academic support</a:t>
            </a:r>
          </a:p>
          <a:p>
            <a:pPr lvl="4"/>
            <a:r>
              <a:rPr lang="en-US" dirty="0"/>
              <a:t>Financial literacy</a:t>
            </a:r>
          </a:p>
          <a:p>
            <a:pPr lvl="4"/>
            <a:r>
              <a:rPr lang="en-US" dirty="0"/>
              <a:t>Financial aid assistance and information</a:t>
            </a:r>
          </a:p>
          <a:p>
            <a:pPr lvl="4"/>
            <a:r>
              <a:rPr lang="en-US" dirty="0"/>
              <a:t>Grant aid for eligible students</a:t>
            </a:r>
          </a:p>
          <a:p>
            <a:pPr lvl="4"/>
            <a:r>
              <a:rPr lang="en-US" dirty="0"/>
              <a:t>Cultural and social enrichment trips/activities</a:t>
            </a:r>
          </a:p>
          <a:p>
            <a:pPr lvl="4"/>
            <a:r>
              <a:rPr lang="en-US" dirty="0"/>
              <a:t>Career preparation</a:t>
            </a:r>
          </a:p>
          <a:p>
            <a:pPr lvl="4"/>
            <a:r>
              <a:rPr lang="en-US" dirty="0"/>
              <a:t>Graduate school exploration</a:t>
            </a:r>
          </a:p>
        </p:txBody>
      </p:sp>
    </p:spTree>
    <p:extLst>
      <p:ext uri="{BB962C8B-B14F-4D97-AF65-F5344CB8AC3E}">
        <p14:creationId xmlns:p14="http://schemas.microsoft.com/office/powerpoint/2010/main" val="34350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0855-E5C6-7BA9-2682-F215930E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2F80-A52C-842A-22DB-1179BDD440F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A57D7E-F111-3FE3-EE0D-44273D6EF12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AC1A93-A184-F48E-5332-313AD215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65596-11E8-681F-60B6-7AC91C14577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12C1E6-1599-6139-7F4D-9FDA38A46BF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C70B8D-F21C-E3B5-2356-C39F9233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29B46-B416-3A66-87D1-A0179CB3D2C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0A1AE0-5385-2D56-DB2F-17724F90B6A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2696-86F4-EA89-C36A-1172AE97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1A879-BDCE-D79B-F2FF-FE01A6278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D3519E-24CD-85BC-E334-2BCE62ABA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1E6B34-8F7E-CF1D-B1EF-9EBF2D41E12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HD presentation master">
  <a:themeElements>
    <a:clrScheme name="CSUMB Brand Colors">
      <a:dk1>
        <a:srgbClr val="20436D"/>
      </a:dk1>
      <a:lt1>
        <a:srgbClr val="FFFFFF"/>
      </a:lt1>
      <a:dk2>
        <a:srgbClr val="4C9664"/>
      </a:dk2>
      <a:lt2>
        <a:srgbClr val="E48048"/>
      </a:lt2>
      <a:accent1>
        <a:srgbClr val="5394BA"/>
      </a:accent1>
      <a:accent2>
        <a:srgbClr val="4C9664"/>
      </a:accent2>
      <a:accent3>
        <a:srgbClr val="7FBB67"/>
      </a:accent3>
      <a:accent4>
        <a:srgbClr val="F1B54E"/>
      </a:accent4>
      <a:accent5>
        <a:srgbClr val="E48048"/>
      </a:accent5>
      <a:accent6>
        <a:srgbClr val="FEFFFF"/>
      </a:accent6>
      <a:hlink>
        <a:srgbClr val="5394BA"/>
      </a:hlink>
      <a:folHlink>
        <a:srgbClr val="9F9D9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</TotalTime>
  <Words>142</Words>
  <Application>Microsoft Macintosh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Montserrat</vt:lpstr>
      <vt:lpstr>Montserrat ExtraBold</vt:lpstr>
      <vt:lpstr>Montserrat ExtraLight</vt:lpstr>
      <vt:lpstr>Montserrat Light</vt:lpstr>
      <vt:lpstr>Montserrat SemiBold</vt:lpstr>
      <vt:lpstr>Wingdings</vt:lpstr>
      <vt:lpstr>UHD presentation master</vt:lpstr>
      <vt:lpstr>PowerPoint Presentation</vt:lpstr>
      <vt:lpstr>PowerPoint Presentation</vt:lpstr>
      <vt:lpstr>PowerPoint Presentation</vt:lpstr>
      <vt:lpstr>PowerPoint Presentation</vt:lpstr>
      <vt:lpstr>Example Page Showing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Reese</dc:creator>
  <cp:lastModifiedBy>Christopher Reese</cp:lastModifiedBy>
  <cp:revision>222</cp:revision>
  <dcterms:created xsi:type="dcterms:W3CDTF">2021-03-19T16:03:34Z</dcterms:created>
  <dcterms:modified xsi:type="dcterms:W3CDTF">2024-03-11T20:22:12Z</dcterms:modified>
</cp:coreProperties>
</file>