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28" r:id="rId2"/>
    <p:sldMasterId id="2147483840" r:id="rId3"/>
  </p:sldMasterIdLst>
  <p:notesMasterIdLst>
    <p:notesMasterId r:id="rId40"/>
  </p:notesMasterIdLst>
  <p:sldIdLst>
    <p:sldId id="265" r:id="rId4"/>
    <p:sldId id="257" r:id="rId5"/>
    <p:sldId id="314" r:id="rId6"/>
    <p:sldId id="311" r:id="rId7"/>
    <p:sldId id="312" r:id="rId8"/>
    <p:sldId id="313" r:id="rId9"/>
    <p:sldId id="296" r:id="rId10"/>
    <p:sldId id="268" r:id="rId11"/>
    <p:sldId id="262" r:id="rId12"/>
    <p:sldId id="273" r:id="rId13"/>
    <p:sldId id="274" r:id="rId14"/>
    <p:sldId id="298" r:id="rId15"/>
    <p:sldId id="309" r:id="rId16"/>
    <p:sldId id="299" r:id="rId17"/>
    <p:sldId id="297" r:id="rId18"/>
    <p:sldId id="300" r:id="rId19"/>
    <p:sldId id="269" r:id="rId20"/>
    <p:sldId id="284" r:id="rId21"/>
    <p:sldId id="272" r:id="rId22"/>
    <p:sldId id="276" r:id="rId23"/>
    <p:sldId id="302" r:id="rId24"/>
    <p:sldId id="303" r:id="rId25"/>
    <p:sldId id="304" r:id="rId26"/>
    <p:sldId id="305" r:id="rId27"/>
    <p:sldId id="310" r:id="rId28"/>
    <p:sldId id="277" r:id="rId29"/>
    <p:sldId id="289" r:id="rId30"/>
    <p:sldId id="306" r:id="rId31"/>
    <p:sldId id="271" r:id="rId32"/>
    <p:sldId id="288" r:id="rId33"/>
    <p:sldId id="307" r:id="rId34"/>
    <p:sldId id="308" r:id="rId35"/>
    <p:sldId id="264" r:id="rId36"/>
    <p:sldId id="270" r:id="rId37"/>
    <p:sldId id="263" r:id="rId38"/>
    <p:sldId id="29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8" autoAdjust="0"/>
    <p:restoredTop sz="94660"/>
  </p:normalViewPr>
  <p:slideViewPr>
    <p:cSldViewPr showGuides="1">
      <p:cViewPr>
        <p:scale>
          <a:sx n="77" d="100"/>
          <a:sy n="77" d="100"/>
        </p:scale>
        <p:origin x="-114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8FAFEF-7EF7-4550-BBD9-A313A594E701}" type="datetimeFigureOut">
              <a:rPr lang="en-US" smtClean="0"/>
              <a:t>2/16/2015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97963C-CE35-47B4-8F86-1298253DB3B3}" type="slidenum">
              <a:rPr lang="en-US" smtClean="0"/>
              <a:t>‹#›</a:t>
            </a:fld>
            <a:endParaRPr lang="en-US"/>
          </a:p>
        </p:txBody>
      </p:sp>
    </p:spTree>
    <p:extLst>
      <p:ext uri="{BB962C8B-B14F-4D97-AF65-F5344CB8AC3E}">
        <p14:creationId xmlns:p14="http://schemas.microsoft.com/office/powerpoint/2010/main" val="3975583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BDAAF-D751-46E4-ACAD-299032B1D1C6}" type="slidenum">
              <a:rPr lang="en-US" smtClean="0"/>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BDAAF-D751-46E4-ACAD-299032B1D1C6}" type="slidenum">
              <a:rPr lang="en-US" smtClean="0"/>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BDAAF-D751-46E4-ACAD-299032B1D1C6}" type="slidenum">
              <a:rPr lang="en-US" smtClean="0">
                <a:solidFill>
                  <a:prstClr val="black"/>
                </a:solidFill>
              </a:rPr>
              <a:pPr/>
              <a:t>28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2/16/2015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1"/>
            <a:ext cx="82296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819246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137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522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286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92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405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9180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41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461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052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65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018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402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918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844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982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21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6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42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509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03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635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816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2/16/2015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2/16/2015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2/16/2015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2/16/2015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52" r:id="rId12"/>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09066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9492C-ACA0-4A73-95B2-3DB4A8F690E1}" type="datetimeFigureOut">
              <a:rPr lang="en-US" smtClean="0">
                <a:solidFill>
                  <a:prstClr val="black">
                    <a:tint val="75000"/>
                  </a:prstClr>
                </a:solidFill>
              </a:rPr>
              <a:pPr/>
              <a:t>2/16/2015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8E327-4E10-4231-A898-50E55B723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47735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internmatch.com/" TargetMode="External"/><Relationship Id="rId3" Type="http://schemas.openxmlformats.org/officeDocument/2006/relationships/hyperlink" Target="http://www.simplyhired.com/" TargetMode="External"/><Relationship Id="rId7" Type="http://schemas.openxmlformats.org/officeDocument/2006/relationships/hyperlink" Target="http://www.experience.com/" TargetMode="External"/><Relationship Id="rId2" Type="http://schemas.openxmlformats.org/officeDocument/2006/relationships/hyperlink" Target="http://www.monster.com/" TargetMode="External"/><Relationship Id="rId1" Type="http://schemas.openxmlformats.org/officeDocument/2006/relationships/slideLayout" Target="../slideLayouts/slideLayout2.xml"/><Relationship Id="rId6" Type="http://schemas.openxmlformats.org/officeDocument/2006/relationships/hyperlink" Target="http://www.internships.com/" TargetMode="External"/><Relationship Id="rId11" Type="http://schemas.openxmlformats.org/officeDocument/2006/relationships/hyperlink" Target="https://www.usajobs.gov/" TargetMode="External"/><Relationship Id="rId5" Type="http://schemas.openxmlformats.org/officeDocument/2006/relationships/hyperlink" Target="http://monterey.craigslist.org/" TargetMode="External"/><Relationship Id="rId10" Type="http://schemas.openxmlformats.org/officeDocument/2006/relationships/hyperlink" Target="http://www.thesca.org/" TargetMode="External"/><Relationship Id="rId4" Type="http://schemas.openxmlformats.org/officeDocument/2006/relationships/hyperlink" Target="http://www.indeed.com/" TargetMode="External"/><Relationship Id="rId9" Type="http://schemas.openxmlformats.org/officeDocument/2006/relationships/hyperlink" Target="http://www.idealist.or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ars.usda.gov/careers/docs.htm?docid=1345" TargetMode="External"/><Relationship Id="rId3" Type="http://schemas.openxmlformats.org/officeDocument/2006/relationships/hyperlink" Target="http://www.nsf.gov/crssprgm/reu/reu_search.jsp" TargetMode="External"/><Relationship Id="rId7" Type="http://schemas.openxmlformats.org/officeDocument/2006/relationships/hyperlink" Target="https://intern.nasa.gov/" TargetMode="External"/><Relationship Id="rId2" Type="http://schemas.openxmlformats.org/officeDocument/2006/relationships/hyperlink" Target="http://www.pathwaystoscience.org/programs.asp?descriptorhub=SummerResearch_Summer%20Research%20Opportunity" TargetMode="External"/><Relationship Id="rId1" Type="http://schemas.openxmlformats.org/officeDocument/2006/relationships/slideLayout" Target="../slideLayouts/slideLayout2.xml"/><Relationship Id="rId6" Type="http://schemas.openxmlformats.org/officeDocument/2006/relationships/hyperlink" Target="http://www.science.gov/internships/" TargetMode="External"/><Relationship Id="rId5" Type="http://schemas.openxmlformats.org/officeDocument/2006/relationships/hyperlink" Target="http://www.theleadershipalliance.org/Programs/SummerResearch/ProgramStructure/tabid/242/Default.aspx" TargetMode="External"/><Relationship Id="rId4" Type="http://schemas.openxmlformats.org/officeDocument/2006/relationships/hyperlink" Target="http://www.cic.net/students/sro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slo.org/employment/studentops.html" TargetMode="External"/><Relationship Id="rId2" Type="http://schemas.openxmlformats.org/officeDocument/2006/relationships/hyperlink" Target="https://www.aamc.org/members/great/61052/great_summerlinks.html" TargetMode="External"/><Relationship Id="rId1" Type="http://schemas.openxmlformats.org/officeDocument/2006/relationships/slideLayout" Target="../slideLayouts/slideLayout2.xml"/><Relationship Id="rId5" Type="http://schemas.openxmlformats.org/officeDocument/2006/relationships/hyperlink" Target="https://www.aza.org/joblistings/" TargetMode="External"/><Relationship Id="rId4" Type="http://schemas.openxmlformats.org/officeDocument/2006/relationships/hyperlink" Target="http://www.osnabirds.org/Jobs.aspx"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montereybay.noaa.gov/getinvolved/volunteer/internship.html" TargetMode="External"/><Relationship Id="rId3" Type="http://schemas.openxmlformats.org/officeDocument/2006/relationships/hyperlink" Target="http://www.montereybayaquarium.org/about/internships" TargetMode="External"/><Relationship Id="rId7" Type="http://schemas.openxmlformats.org/officeDocument/2006/relationships/hyperlink" Target="http://www.elkhornslough.org/research/forresearchers.htm" TargetMode="External"/><Relationship Id="rId2" Type="http://schemas.openxmlformats.org/officeDocument/2006/relationships/hyperlink" Target="http://www.co.monterey.ca.us/intern/" TargetMode="External"/><Relationship Id="rId1" Type="http://schemas.openxmlformats.org/officeDocument/2006/relationships/slideLayout" Target="../slideLayouts/slideLayout2.xml"/><Relationship Id="rId6" Type="http://schemas.openxmlformats.org/officeDocument/2006/relationships/hyperlink" Target="http://hopkins.stanford.edu/internships.html" TargetMode="External"/><Relationship Id="rId5" Type="http://schemas.openxmlformats.org/officeDocument/2006/relationships/hyperlink" Target="http://www.nps.edu/About/STEM/LocalCommunity/local.html" TargetMode="External"/><Relationship Id="rId4" Type="http://schemas.openxmlformats.org/officeDocument/2006/relationships/hyperlink" Target="http://www.mbari.org/education/internshi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038600"/>
            <a:ext cx="7543800" cy="1524000"/>
          </a:xfrm>
        </p:spPr>
        <p:txBody>
          <a:bodyPr/>
          <a:lstStyle/>
          <a:p>
            <a:r>
              <a:rPr lang="en-US" sz="5400" dirty="0" smtClean="0"/>
              <a:t>INTERNSHIP OPPORTUNITIES WORKSHOP</a:t>
            </a:r>
            <a:endParaRPr lang="en-US" sz="5400" dirty="0"/>
          </a:p>
        </p:txBody>
      </p:sp>
    </p:spTree>
    <p:extLst>
      <p:ext uri="{BB962C8B-B14F-4D97-AF65-F5344CB8AC3E}">
        <p14:creationId xmlns:p14="http://schemas.microsoft.com/office/powerpoint/2010/main" val="398096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Considerations</a:t>
            </a:r>
            <a:endParaRPr lang="en-US" sz="4800" dirty="0"/>
          </a:p>
        </p:txBody>
      </p:sp>
      <p:sp>
        <p:nvSpPr>
          <p:cNvPr id="3" name="Content Placeholder 2"/>
          <p:cNvSpPr>
            <a:spLocks noGrp="1"/>
          </p:cNvSpPr>
          <p:nvPr>
            <p:ph idx="1"/>
          </p:nvPr>
        </p:nvSpPr>
        <p:spPr/>
        <p:txBody>
          <a:bodyPr/>
          <a:lstStyle/>
          <a:p>
            <a:r>
              <a:rPr lang="en-US" dirty="0" smtClean="0"/>
              <a:t>Disciplinary </a:t>
            </a:r>
            <a:r>
              <a:rPr lang="en-US" dirty="0"/>
              <a:t>focus and </a:t>
            </a:r>
            <a:r>
              <a:rPr lang="en-US" dirty="0" smtClean="0"/>
              <a:t>training opportunities</a:t>
            </a:r>
            <a:endParaRPr lang="en-US" dirty="0"/>
          </a:p>
          <a:p>
            <a:r>
              <a:rPr lang="en-US" dirty="0" smtClean="0"/>
              <a:t>Eligibility and requirements</a:t>
            </a:r>
          </a:p>
          <a:p>
            <a:r>
              <a:rPr lang="en-US" dirty="0" smtClean="0"/>
              <a:t>Time commitment</a:t>
            </a:r>
          </a:p>
          <a:p>
            <a:r>
              <a:rPr lang="en-US" dirty="0" smtClean="0"/>
              <a:t>Location</a:t>
            </a:r>
          </a:p>
          <a:p>
            <a:r>
              <a:rPr lang="en-US" dirty="0" smtClean="0"/>
              <a:t>Pay or stipends</a:t>
            </a:r>
          </a:p>
          <a:p>
            <a:r>
              <a:rPr lang="en-US" dirty="0" smtClean="0"/>
              <a:t>Travel, housing, and living costs</a:t>
            </a:r>
          </a:p>
          <a:p>
            <a:r>
              <a:rPr lang="en-US" dirty="0" smtClean="0"/>
              <a:t>Networking and professional </a:t>
            </a:r>
            <a:r>
              <a:rPr lang="en-US" dirty="0"/>
              <a:t>d</a:t>
            </a:r>
            <a:r>
              <a:rPr lang="en-US" dirty="0" smtClean="0"/>
              <a:t>evelopment </a:t>
            </a:r>
            <a:r>
              <a:rPr lang="en-US" dirty="0"/>
              <a:t>o</a:t>
            </a:r>
            <a:r>
              <a:rPr lang="en-US" dirty="0" smtClean="0"/>
              <a:t>pportunities</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10</a:t>
            </a:fld>
            <a:endParaRPr lang="en-US"/>
          </a:p>
        </p:txBody>
      </p:sp>
    </p:spTree>
    <p:extLst>
      <p:ext uri="{BB962C8B-B14F-4D97-AF65-F5344CB8AC3E}">
        <p14:creationId xmlns:p14="http://schemas.microsoft.com/office/powerpoint/2010/main" val="3344252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Places to Look</a:t>
            </a:r>
            <a:endParaRPr lang="en-US" sz="4800" dirty="0"/>
          </a:p>
        </p:txBody>
      </p:sp>
      <p:sp>
        <p:nvSpPr>
          <p:cNvPr id="3" name="Content Placeholder 2"/>
          <p:cNvSpPr>
            <a:spLocks noGrp="1"/>
          </p:cNvSpPr>
          <p:nvPr>
            <p:ph idx="1"/>
          </p:nvPr>
        </p:nvSpPr>
        <p:spPr>
          <a:xfrm>
            <a:off x="762000" y="685800"/>
            <a:ext cx="7543800" cy="4267200"/>
          </a:xfrm>
        </p:spPr>
        <p:txBody>
          <a:bodyPr>
            <a:normAutofit/>
          </a:bodyPr>
          <a:lstStyle/>
          <a:p>
            <a:r>
              <a:rPr lang="en-US" dirty="0" smtClean="0"/>
              <a:t>General Job Sites: </a:t>
            </a:r>
            <a:r>
              <a:rPr lang="en-US" dirty="0" smtClean="0">
                <a:hlinkClick r:id="rId2"/>
              </a:rPr>
              <a:t>Monster.com</a:t>
            </a:r>
            <a:r>
              <a:rPr lang="en-US" dirty="0" smtClean="0"/>
              <a:t>; </a:t>
            </a:r>
            <a:r>
              <a:rPr lang="en-US" dirty="0" smtClean="0">
                <a:hlinkClick r:id="rId3"/>
              </a:rPr>
              <a:t>Simplyhired.com</a:t>
            </a:r>
            <a:r>
              <a:rPr lang="en-US" dirty="0" smtClean="0"/>
              <a:t>; </a:t>
            </a:r>
            <a:r>
              <a:rPr lang="en-US" dirty="0" smtClean="0">
                <a:hlinkClick r:id="rId4"/>
              </a:rPr>
              <a:t>Indeed.com</a:t>
            </a:r>
            <a:r>
              <a:rPr lang="en-US" dirty="0" smtClean="0"/>
              <a:t>; </a:t>
            </a:r>
            <a:r>
              <a:rPr lang="en-US" dirty="0" smtClean="0">
                <a:hlinkClick r:id="rId5"/>
              </a:rPr>
              <a:t>Craigslist.com</a:t>
            </a:r>
            <a:endParaRPr lang="en-US" dirty="0" smtClean="0"/>
          </a:p>
          <a:p>
            <a:r>
              <a:rPr lang="en-US" dirty="0" smtClean="0"/>
              <a:t>Internship Aggregators: </a:t>
            </a:r>
            <a:r>
              <a:rPr lang="en-US" dirty="0" smtClean="0">
                <a:hlinkClick r:id="rId6"/>
              </a:rPr>
              <a:t>Internships.com</a:t>
            </a:r>
            <a:r>
              <a:rPr lang="en-US" dirty="0" smtClean="0"/>
              <a:t>; </a:t>
            </a:r>
            <a:r>
              <a:rPr lang="en-US" dirty="0" smtClean="0">
                <a:hlinkClick r:id="rId7"/>
              </a:rPr>
              <a:t>Experience.com</a:t>
            </a:r>
            <a:r>
              <a:rPr lang="en-US" dirty="0" smtClean="0"/>
              <a:t>; </a:t>
            </a:r>
            <a:r>
              <a:rPr lang="en-US" dirty="0" smtClean="0">
                <a:hlinkClick r:id="rId8"/>
              </a:rPr>
              <a:t>Internmatch.com</a:t>
            </a:r>
            <a:endParaRPr lang="en-US" dirty="0"/>
          </a:p>
          <a:p>
            <a:r>
              <a:rPr lang="en-US" dirty="0" smtClean="0">
                <a:hlinkClick r:id="rId9"/>
              </a:rPr>
              <a:t>Idealist.org</a:t>
            </a:r>
            <a:endParaRPr lang="en-US" dirty="0" smtClean="0"/>
          </a:p>
          <a:p>
            <a:r>
              <a:rPr lang="en-US" dirty="0" smtClean="0"/>
              <a:t>Student Conservation </a:t>
            </a:r>
            <a:r>
              <a:rPr lang="en-US" dirty="0"/>
              <a:t>Association: </a:t>
            </a:r>
            <a:r>
              <a:rPr lang="en-US" dirty="0" smtClean="0">
                <a:hlinkClick r:id="rId10"/>
              </a:rPr>
              <a:t>thesca.org</a:t>
            </a:r>
            <a:endParaRPr lang="en-US" dirty="0" smtClean="0"/>
          </a:p>
          <a:p>
            <a:r>
              <a:rPr lang="en-US" dirty="0" smtClean="0"/>
              <a:t>USA Jobs Portal: </a:t>
            </a:r>
            <a:r>
              <a:rPr lang="en-US" dirty="0" smtClean="0">
                <a:hlinkClick r:id="rId11"/>
              </a:rPr>
              <a:t>usajobs.gov</a:t>
            </a:r>
            <a:endParaRPr lang="en-US" dirty="0" smtClean="0"/>
          </a:p>
        </p:txBody>
      </p:sp>
      <p:sp>
        <p:nvSpPr>
          <p:cNvPr id="4" name="Slide Number Placeholder 3"/>
          <p:cNvSpPr>
            <a:spLocks noGrp="1"/>
          </p:cNvSpPr>
          <p:nvPr>
            <p:ph type="sldNum" sz="quarter" idx="12"/>
          </p:nvPr>
        </p:nvSpPr>
        <p:spPr/>
        <p:txBody>
          <a:bodyPr/>
          <a:lstStyle/>
          <a:p>
            <a:fld id="{BFEBEB0A-9E3D-4B14-9782-E2AE3DA60D96}" type="slidenum">
              <a:rPr lang="en-US" smtClean="0"/>
              <a:pPr/>
              <a:t>11</a:t>
            </a:fld>
            <a:endParaRPr lang="en-US"/>
          </a:p>
        </p:txBody>
      </p:sp>
    </p:spTree>
    <p:extLst>
      <p:ext uri="{BB962C8B-B14F-4D97-AF65-F5344CB8AC3E}">
        <p14:creationId xmlns:p14="http://schemas.microsoft.com/office/powerpoint/2010/main" val="404154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Places to Look</a:t>
            </a:r>
            <a:endParaRPr lang="en-US" sz="4800" dirty="0"/>
          </a:p>
        </p:txBody>
      </p:sp>
      <p:sp>
        <p:nvSpPr>
          <p:cNvPr id="3" name="Content Placeholder 2"/>
          <p:cNvSpPr>
            <a:spLocks noGrp="1"/>
          </p:cNvSpPr>
          <p:nvPr>
            <p:ph idx="1"/>
          </p:nvPr>
        </p:nvSpPr>
        <p:spPr>
          <a:xfrm>
            <a:off x="762000" y="685800"/>
            <a:ext cx="7543800" cy="4267200"/>
          </a:xfrm>
        </p:spPr>
        <p:txBody>
          <a:bodyPr>
            <a:normAutofit/>
          </a:bodyPr>
          <a:lstStyle/>
          <a:p>
            <a:r>
              <a:rPr lang="en-US" dirty="0"/>
              <a:t>Pathways to Science: </a:t>
            </a:r>
            <a:r>
              <a:rPr lang="en-US" dirty="0">
                <a:hlinkClick r:id="rId2"/>
              </a:rPr>
              <a:t>http://www.pathwaystoscience.org</a:t>
            </a:r>
            <a:endParaRPr lang="en-US" dirty="0"/>
          </a:p>
          <a:p>
            <a:r>
              <a:rPr lang="en-US" dirty="0" smtClean="0"/>
              <a:t>NSF REU List: </a:t>
            </a:r>
            <a:r>
              <a:rPr lang="en-US" dirty="0">
                <a:hlinkClick r:id="rId3"/>
              </a:rPr>
              <a:t>http://</a:t>
            </a:r>
            <a:r>
              <a:rPr lang="en-US" dirty="0" smtClean="0">
                <a:hlinkClick r:id="rId3"/>
              </a:rPr>
              <a:t>www.nsf.gov/crssprgm/reu</a:t>
            </a:r>
            <a:endParaRPr lang="en-US" dirty="0"/>
          </a:p>
          <a:p>
            <a:r>
              <a:rPr lang="en-US" dirty="0" smtClean="0"/>
              <a:t>CIC SROP List: </a:t>
            </a:r>
            <a:r>
              <a:rPr lang="en-US" dirty="0" smtClean="0">
                <a:hlinkClick r:id="rId4"/>
              </a:rPr>
              <a:t>http://www.cic.net/students/srop</a:t>
            </a:r>
            <a:endParaRPr lang="en-US" dirty="0" smtClean="0"/>
          </a:p>
          <a:p>
            <a:r>
              <a:rPr lang="en-US" dirty="0" smtClean="0"/>
              <a:t>Leadership </a:t>
            </a:r>
            <a:r>
              <a:rPr lang="en-US" dirty="0"/>
              <a:t>Alliance </a:t>
            </a:r>
            <a:r>
              <a:rPr lang="en-US" dirty="0" smtClean="0"/>
              <a:t>SR-EIP: </a:t>
            </a:r>
            <a:r>
              <a:rPr lang="en-US" dirty="0">
                <a:hlinkClick r:id="rId5"/>
              </a:rPr>
              <a:t>http://</a:t>
            </a:r>
            <a:r>
              <a:rPr lang="en-US" dirty="0" smtClean="0">
                <a:hlinkClick r:id="rId5"/>
              </a:rPr>
              <a:t>www.theleadershipalliance.org</a:t>
            </a:r>
            <a:endParaRPr lang="en-US" dirty="0" smtClean="0"/>
          </a:p>
          <a:p>
            <a:r>
              <a:rPr lang="en-US" dirty="0" smtClean="0"/>
              <a:t>Federal Agency Internship Programs: </a:t>
            </a:r>
            <a:r>
              <a:rPr lang="en-US" dirty="0" smtClean="0">
                <a:hlinkClick r:id="rId6"/>
              </a:rPr>
              <a:t>http://www.science.gov/internships</a:t>
            </a:r>
            <a:endParaRPr lang="en-US" dirty="0" smtClean="0"/>
          </a:p>
          <a:p>
            <a:pPr lvl="1"/>
            <a:r>
              <a:rPr lang="en-US" dirty="0" smtClean="0"/>
              <a:t>NASA </a:t>
            </a:r>
            <a:r>
              <a:rPr lang="en-US" dirty="0"/>
              <a:t>OSSI: </a:t>
            </a:r>
            <a:r>
              <a:rPr lang="en-US" dirty="0">
                <a:hlinkClick r:id="rId7"/>
              </a:rPr>
              <a:t>https://</a:t>
            </a:r>
            <a:r>
              <a:rPr lang="en-US" dirty="0" smtClean="0">
                <a:hlinkClick r:id="rId7"/>
              </a:rPr>
              <a:t>intern.nasa.gov</a:t>
            </a:r>
            <a:endParaRPr lang="en-US" dirty="0" smtClean="0"/>
          </a:p>
          <a:p>
            <a:pPr lvl="1"/>
            <a:r>
              <a:rPr lang="en-US" dirty="0" smtClean="0"/>
              <a:t>USDA ARS: </a:t>
            </a:r>
            <a:r>
              <a:rPr lang="en-US" dirty="0" smtClean="0">
                <a:hlinkClick r:id="rId8"/>
              </a:rPr>
              <a:t>ars.usda.gov/careers/</a:t>
            </a:r>
            <a:r>
              <a:rPr lang="en-US" dirty="0" err="1" smtClean="0">
                <a:hlinkClick r:id="rId8"/>
              </a:rPr>
              <a:t>docs.htm?docid</a:t>
            </a:r>
            <a:r>
              <a:rPr lang="en-US" dirty="0" smtClean="0">
                <a:hlinkClick r:id="rId8"/>
              </a:rPr>
              <a:t>=1345</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12</a:t>
            </a:fld>
            <a:endParaRPr lang="en-US"/>
          </a:p>
        </p:txBody>
      </p:sp>
    </p:spTree>
    <p:extLst>
      <p:ext uri="{BB962C8B-B14F-4D97-AF65-F5344CB8AC3E}">
        <p14:creationId xmlns:p14="http://schemas.microsoft.com/office/powerpoint/2010/main" val="58299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Places to Look</a:t>
            </a:r>
            <a:endParaRPr lang="en-US" sz="4800" dirty="0"/>
          </a:p>
        </p:txBody>
      </p:sp>
      <p:sp>
        <p:nvSpPr>
          <p:cNvPr id="3" name="Content Placeholder 2"/>
          <p:cNvSpPr>
            <a:spLocks noGrp="1"/>
          </p:cNvSpPr>
          <p:nvPr>
            <p:ph idx="1"/>
          </p:nvPr>
        </p:nvSpPr>
        <p:spPr>
          <a:xfrm>
            <a:off x="762000" y="685800"/>
            <a:ext cx="7543800" cy="4267200"/>
          </a:xfrm>
        </p:spPr>
        <p:txBody>
          <a:bodyPr>
            <a:normAutofit/>
          </a:bodyPr>
          <a:lstStyle/>
          <a:p>
            <a:pPr marL="0" indent="0">
              <a:buNone/>
            </a:pPr>
            <a:r>
              <a:rPr lang="en-US" dirty="0" smtClean="0"/>
              <a:t>Search Professional Societies in your discipline:</a:t>
            </a:r>
          </a:p>
          <a:p>
            <a:r>
              <a:rPr lang="en-US" dirty="0" smtClean="0"/>
              <a:t>Into medicine?  Check out the AAMC: </a:t>
            </a:r>
            <a:r>
              <a:rPr lang="en-US" dirty="0" smtClean="0">
                <a:hlinkClick r:id="rId2"/>
              </a:rPr>
              <a:t>https</a:t>
            </a:r>
            <a:r>
              <a:rPr lang="en-US" dirty="0">
                <a:hlinkClick r:id="rId2"/>
              </a:rPr>
              <a:t>://www.aamc.org/members/great/61052/great_summerlinks.html</a:t>
            </a:r>
            <a:endParaRPr lang="en-US" dirty="0"/>
          </a:p>
          <a:p>
            <a:r>
              <a:rPr lang="en-US" dirty="0" smtClean="0"/>
              <a:t>Into oceanography?  Check out </a:t>
            </a:r>
            <a:r>
              <a:rPr lang="en-US" dirty="0"/>
              <a:t>ASLO: </a:t>
            </a:r>
            <a:r>
              <a:rPr lang="en-US" dirty="0">
                <a:hlinkClick r:id="rId3"/>
              </a:rPr>
              <a:t>http://www.aslo.org/employment/studentops.html</a:t>
            </a:r>
            <a:endParaRPr lang="en-US" dirty="0" smtClean="0"/>
          </a:p>
          <a:p>
            <a:r>
              <a:rPr lang="en-US" dirty="0" smtClean="0"/>
              <a:t>Into ornithology?  Check out OSNA: </a:t>
            </a:r>
            <a:r>
              <a:rPr lang="en-US" dirty="0" smtClean="0">
                <a:hlinkClick r:id="rId4"/>
              </a:rPr>
              <a:t>http</a:t>
            </a:r>
            <a:r>
              <a:rPr lang="en-US" dirty="0">
                <a:hlinkClick r:id="rId4"/>
              </a:rPr>
              <a:t>://www.osnabirds.org/Jobs.aspx</a:t>
            </a:r>
            <a:endParaRPr lang="en-US" dirty="0" smtClean="0"/>
          </a:p>
          <a:p>
            <a:r>
              <a:rPr lang="en-US" dirty="0" smtClean="0"/>
              <a:t>Into husbandry?  Check out the AZA: </a:t>
            </a:r>
            <a:r>
              <a:rPr lang="en-US" dirty="0" smtClean="0">
                <a:hlinkClick r:id="rId5"/>
              </a:rPr>
              <a:t>https</a:t>
            </a:r>
            <a:r>
              <a:rPr lang="en-US" dirty="0">
                <a:hlinkClick r:id="rId5"/>
              </a:rPr>
              <a:t>://www.aza.org/joblistings/</a:t>
            </a:r>
            <a:endParaRPr lang="en-US" dirty="0" smtClean="0"/>
          </a:p>
        </p:txBody>
      </p:sp>
      <p:sp>
        <p:nvSpPr>
          <p:cNvPr id="4" name="Slide Number Placeholder 3"/>
          <p:cNvSpPr>
            <a:spLocks noGrp="1"/>
          </p:cNvSpPr>
          <p:nvPr>
            <p:ph type="sldNum" sz="quarter" idx="12"/>
          </p:nvPr>
        </p:nvSpPr>
        <p:spPr/>
        <p:txBody>
          <a:bodyPr/>
          <a:lstStyle/>
          <a:p>
            <a:fld id="{BFEBEB0A-9E3D-4B14-9782-E2AE3DA60D96}" type="slidenum">
              <a:rPr lang="en-US" smtClean="0"/>
              <a:pPr/>
              <a:t>13</a:t>
            </a:fld>
            <a:endParaRPr lang="en-US"/>
          </a:p>
        </p:txBody>
      </p:sp>
    </p:spTree>
    <p:extLst>
      <p:ext uri="{BB962C8B-B14F-4D97-AF65-F5344CB8AC3E}">
        <p14:creationId xmlns:p14="http://schemas.microsoft.com/office/powerpoint/2010/main" val="3386543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Places to Look</a:t>
            </a:r>
            <a:endParaRPr lang="en-US" sz="4800" dirty="0"/>
          </a:p>
        </p:txBody>
      </p:sp>
      <p:sp>
        <p:nvSpPr>
          <p:cNvPr id="3" name="Content Placeholder 2"/>
          <p:cNvSpPr>
            <a:spLocks noGrp="1"/>
          </p:cNvSpPr>
          <p:nvPr>
            <p:ph idx="1"/>
          </p:nvPr>
        </p:nvSpPr>
        <p:spPr>
          <a:xfrm>
            <a:off x="762000" y="685800"/>
            <a:ext cx="7543800" cy="4267200"/>
          </a:xfrm>
        </p:spPr>
        <p:txBody>
          <a:bodyPr>
            <a:normAutofit fontScale="92500"/>
          </a:bodyPr>
          <a:lstStyle/>
          <a:p>
            <a:r>
              <a:rPr lang="en-US" dirty="0" smtClean="0"/>
              <a:t>Monterey </a:t>
            </a:r>
            <a:r>
              <a:rPr lang="en-US" dirty="0"/>
              <a:t>County: </a:t>
            </a:r>
            <a:r>
              <a:rPr lang="en-US" dirty="0" smtClean="0">
                <a:hlinkClick r:id="rId2"/>
              </a:rPr>
              <a:t>co.monterey.ca.us/intern/</a:t>
            </a:r>
            <a:endParaRPr lang="en-US" dirty="0" smtClean="0"/>
          </a:p>
          <a:p>
            <a:pPr lvl="0"/>
            <a:r>
              <a:rPr lang="en-US" dirty="0"/>
              <a:t>Monterey Bay Aquarium: </a:t>
            </a:r>
            <a:r>
              <a:rPr lang="en-US" u="sng" dirty="0">
                <a:hlinkClick r:id="rId3"/>
              </a:rPr>
              <a:t>montereybayaquarium.org/about/internships</a:t>
            </a:r>
            <a:endParaRPr lang="en-US" dirty="0"/>
          </a:p>
          <a:p>
            <a:pPr lvl="0"/>
            <a:r>
              <a:rPr lang="en-US" dirty="0"/>
              <a:t>MBARI: </a:t>
            </a:r>
            <a:r>
              <a:rPr lang="en-US" u="sng" dirty="0">
                <a:hlinkClick r:id="rId4"/>
              </a:rPr>
              <a:t>mbari.org/education/internship/</a:t>
            </a:r>
            <a:endParaRPr lang="en-US" dirty="0"/>
          </a:p>
          <a:p>
            <a:r>
              <a:rPr lang="en-US" dirty="0"/>
              <a:t>Naval Postgraduate School: </a:t>
            </a:r>
            <a:r>
              <a:rPr lang="en-US" u="sng" dirty="0">
                <a:hlinkClick r:id="rId5"/>
              </a:rPr>
              <a:t>nps.edu/About/STEM/</a:t>
            </a:r>
            <a:r>
              <a:rPr lang="en-US" u="sng" dirty="0" err="1">
                <a:hlinkClick r:id="rId5"/>
              </a:rPr>
              <a:t>LocalCommunity</a:t>
            </a:r>
            <a:r>
              <a:rPr lang="en-US" u="sng" dirty="0">
                <a:hlinkClick r:id="rId5"/>
              </a:rPr>
              <a:t>/local.html</a:t>
            </a:r>
            <a:endParaRPr lang="en-US" dirty="0"/>
          </a:p>
          <a:p>
            <a:r>
              <a:rPr lang="en-US" dirty="0"/>
              <a:t>Hopkins Marine Station: </a:t>
            </a:r>
            <a:r>
              <a:rPr lang="en-US" u="sng" dirty="0">
                <a:hlinkClick r:id="rId6"/>
              </a:rPr>
              <a:t>hopkins.stanford.edu/internships.html</a:t>
            </a:r>
            <a:endParaRPr lang="en-US" dirty="0"/>
          </a:p>
          <a:p>
            <a:pPr lvl="0"/>
            <a:r>
              <a:rPr lang="en-US" dirty="0"/>
              <a:t>Elkhorn Slough: </a:t>
            </a:r>
            <a:r>
              <a:rPr lang="en-US" u="sng" dirty="0">
                <a:hlinkClick r:id="rId7"/>
              </a:rPr>
              <a:t>elkhornslough.org/research/forresearchers.htm</a:t>
            </a:r>
            <a:endParaRPr lang="en-US" dirty="0"/>
          </a:p>
          <a:p>
            <a:r>
              <a:rPr lang="en-US" dirty="0"/>
              <a:t>National Marine Sanctuary: </a:t>
            </a:r>
            <a:r>
              <a:rPr lang="en-US" u="sng" dirty="0" smtClean="0">
                <a:hlinkClick r:id="rId8"/>
              </a:rPr>
              <a:t>montereybay.noaa.gov/</a:t>
            </a:r>
            <a:r>
              <a:rPr lang="en-US" u="sng" dirty="0" err="1" smtClean="0">
                <a:hlinkClick r:id="rId8"/>
              </a:rPr>
              <a:t>getinvolved</a:t>
            </a:r>
            <a:r>
              <a:rPr lang="en-US" u="sng" dirty="0" smtClean="0">
                <a:hlinkClick r:id="rId8"/>
              </a:rPr>
              <a:t>/volunteer/internship.html</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14</a:t>
            </a:fld>
            <a:endParaRPr lang="en-US"/>
          </a:p>
        </p:txBody>
      </p:sp>
    </p:spTree>
    <p:extLst>
      <p:ext uri="{BB962C8B-B14F-4D97-AF65-F5344CB8AC3E}">
        <p14:creationId xmlns:p14="http://schemas.microsoft.com/office/powerpoint/2010/main" val="3578259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Places to Look</a:t>
            </a:r>
            <a:endParaRPr lang="en-US" sz="4800" dirty="0"/>
          </a:p>
        </p:txBody>
      </p:sp>
      <p:sp>
        <p:nvSpPr>
          <p:cNvPr id="3" name="Content Placeholder 2"/>
          <p:cNvSpPr>
            <a:spLocks noGrp="1"/>
          </p:cNvSpPr>
          <p:nvPr>
            <p:ph idx="1"/>
          </p:nvPr>
        </p:nvSpPr>
        <p:spPr/>
        <p:txBody>
          <a:bodyPr>
            <a:normAutofit/>
          </a:bodyPr>
          <a:lstStyle/>
          <a:p>
            <a:pPr marL="0" indent="0" algn="ctr">
              <a:spcBef>
                <a:spcPts val="600"/>
              </a:spcBef>
              <a:spcAft>
                <a:spcPts val="1200"/>
              </a:spcAft>
              <a:buNone/>
              <a:defRPr/>
            </a:pPr>
            <a:r>
              <a:rPr lang="en-US" sz="3600" dirty="0">
                <a:ln>
                  <a:solidFill>
                    <a:schemeClr val="tx1"/>
                  </a:solidFill>
                </a:ln>
                <a:solidFill>
                  <a:srgbClr val="000000"/>
                </a:solidFill>
                <a:latin typeface="Verdana" pitchFamily="34" charset="0"/>
                <a:ea typeface="Verdana" pitchFamily="34" charset="0"/>
                <a:cs typeface="Verdana" pitchFamily="34" charset="0"/>
              </a:rPr>
              <a:t>c</a:t>
            </a:r>
            <a:r>
              <a:rPr lang="en-US" sz="3600" dirty="0" smtClean="0">
                <a:ln>
                  <a:solidFill>
                    <a:schemeClr val="tx1"/>
                  </a:solidFill>
                </a:ln>
                <a:solidFill>
                  <a:srgbClr val="000000"/>
                </a:solidFill>
                <a:latin typeface="Verdana" pitchFamily="34" charset="0"/>
                <a:ea typeface="Verdana" pitchFamily="34" charset="0"/>
                <a:cs typeface="Verdana" pitchFamily="34" charset="0"/>
              </a:rPr>
              <a:t>sumb.edu/sip</a:t>
            </a:r>
            <a:endParaRPr lang="en-US" sz="3600" dirty="0">
              <a:ln>
                <a:solidFill>
                  <a:schemeClr val="tx1"/>
                </a:solidFill>
              </a:ln>
              <a:solidFill>
                <a:srgbClr val="000000"/>
              </a:solidFill>
              <a:latin typeface="Verdana" pitchFamily="34" charset="0"/>
              <a:ea typeface="Verdana" pitchFamily="34" charset="0"/>
              <a:cs typeface="Verdana" pitchFamily="34" charset="0"/>
            </a:endParaRPr>
          </a:p>
          <a:p>
            <a:pPr marL="0" indent="0" algn="ctr">
              <a:spcBef>
                <a:spcPts val="600"/>
              </a:spcBef>
              <a:spcAft>
                <a:spcPts val="1200"/>
              </a:spcAft>
              <a:buNone/>
              <a:defRPr/>
            </a:pPr>
            <a:r>
              <a:rPr lang="en-US" sz="3600" dirty="0">
                <a:ln>
                  <a:solidFill>
                    <a:schemeClr val="tx1"/>
                  </a:solidFill>
                </a:ln>
                <a:solidFill>
                  <a:srgbClr val="000000"/>
                </a:solidFill>
                <a:latin typeface="Verdana" pitchFamily="34" charset="0"/>
                <a:ea typeface="Verdana" pitchFamily="34" charset="0"/>
                <a:cs typeface="Verdana" pitchFamily="34" charset="0"/>
              </a:rPr>
              <a:t>csumb.edu/career/otter-jobs</a:t>
            </a:r>
          </a:p>
          <a:p>
            <a:pPr marL="0" indent="0" algn="ctr">
              <a:spcBef>
                <a:spcPts val="600"/>
              </a:spcBef>
              <a:spcAft>
                <a:spcPts val="1200"/>
              </a:spcAft>
              <a:buNone/>
              <a:defRPr/>
            </a:pPr>
            <a:r>
              <a:rPr lang="en-US" sz="3600" dirty="0" smtClean="0">
                <a:ln>
                  <a:solidFill>
                    <a:schemeClr val="tx1"/>
                  </a:solidFill>
                </a:ln>
                <a:solidFill>
                  <a:srgbClr val="000000"/>
                </a:solidFill>
                <a:latin typeface="Verdana" pitchFamily="34" charset="0"/>
                <a:ea typeface="Verdana" pitchFamily="34" charset="0"/>
                <a:cs typeface="Verdana" pitchFamily="34" charset="0"/>
              </a:rPr>
              <a:t>csumb.edu/</a:t>
            </a:r>
            <a:r>
              <a:rPr lang="en-US" sz="3600" dirty="0" err="1" smtClean="0">
                <a:ln>
                  <a:solidFill>
                    <a:schemeClr val="tx1"/>
                  </a:solidFill>
                </a:ln>
                <a:solidFill>
                  <a:srgbClr val="000000"/>
                </a:solidFill>
                <a:latin typeface="Verdana" pitchFamily="34" charset="0"/>
                <a:ea typeface="Verdana" pitchFamily="34" charset="0"/>
                <a:cs typeface="Verdana" pitchFamily="34" charset="0"/>
              </a:rPr>
              <a:t>uroc</a:t>
            </a:r>
            <a:endParaRPr lang="en-US" sz="3600" dirty="0">
              <a:ln>
                <a:solidFill>
                  <a:schemeClr val="tx1"/>
                </a:solidFill>
              </a:ln>
              <a:solidFill>
                <a:srgbClr val="000000"/>
              </a:solidFill>
              <a:latin typeface="Verdana" pitchFamily="34" charset="0"/>
              <a:ea typeface="Verdana" pitchFamily="34" charset="0"/>
              <a:cs typeface="Verdana" pitchFamily="34" charset="0"/>
            </a:endParaRPr>
          </a:p>
          <a:p>
            <a:pPr marL="0" indent="0" algn="ctr">
              <a:spcBef>
                <a:spcPts val="0"/>
              </a:spcBef>
              <a:spcAft>
                <a:spcPts val="0"/>
              </a:spcAft>
              <a:buNone/>
              <a:defRPr/>
            </a:pPr>
            <a:endParaRPr lang="en-US" dirty="0">
              <a:ln>
                <a:solidFill>
                  <a:schemeClr val="tx1"/>
                </a:solidFill>
              </a:ln>
              <a:solidFill>
                <a:srgbClr val="000000"/>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BFEBEB0A-9E3D-4B14-9782-E2AE3DA60D96}" type="slidenum">
              <a:rPr lang="en-US" smtClean="0"/>
              <a:pPr/>
              <a:t>15</a:t>
            </a:fld>
            <a:endParaRPr lang="en-US"/>
          </a:p>
        </p:txBody>
      </p:sp>
    </p:spTree>
    <p:extLst>
      <p:ext uri="{BB962C8B-B14F-4D97-AF65-F5344CB8AC3E}">
        <p14:creationId xmlns:p14="http://schemas.microsoft.com/office/powerpoint/2010/main" val="466558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Find Your Own</a:t>
            </a:r>
            <a:endParaRPr lang="en-US" sz="4800" dirty="0"/>
          </a:p>
        </p:txBody>
      </p:sp>
      <p:sp>
        <p:nvSpPr>
          <p:cNvPr id="3" name="Content Placeholder 2"/>
          <p:cNvSpPr>
            <a:spLocks noGrp="1"/>
          </p:cNvSpPr>
          <p:nvPr>
            <p:ph idx="1"/>
          </p:nvPr>
        </p:nvSpPr>
        <p:spPr>
          <a:xfrm>
            <a:off x="762000" y="685800"/>
            <a:ext cx="7543800" cy="4267200"/>
          </a:xfrm>
        </p:spPr>
        <p:txBody>
          <a:bodyPr>
            <a:normAutofit fontScale="92500"/>
          </a:bodyPr>
          <a:lstStyle/>
          <a:p>
            <a:pPr marL="0" indent="0">
              <a:buNone/>
            </a:pPr>
            <a:r>
              <a:rPr lang="en-US" dirty="0" smtClean="0"/>
              <a:t>Many organizations would consider an intern if approached properly:</a:t>
            </a:r>
          </a:p>
          <a:p>
            <a:r>
              <a:rPr lang="en-US" dirty="0" smtClean="0"/>
              <a:t>Identify organizations that you would be interested in interning with, and think about possible projects you could propose.</a:t>
            </a:r>
          </a:p>
          <a:p>
            <a:r>
              <a:rPr lang="en-US" dirty="0" smtClean="0"/>
              <a:t>Do your homework – find out what the organization does and how it is structured.  Identify key individuals to contact.</a:t>
            </a:r>
          </a:p>
          <a:p>
            <a:r>
              <a:rPr lang="en-US" dirty="0" smtClean="0"/>
              <a:t>Write a short email to introduce yourself and to state your objectives and qualifications.  Attach a cover letter and resume.</a:t>
            </a:r>
          </a:p>
          <a:p>
            <a:r>
              <a:rPr lang="en-US" dirty="0" smtClean="0"/>
              <a:t>Follow-up with telephone calls and emails as appropriate.  Always be courteous and professional.</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16</a:t>
            </a:fld>
            <a:endParaRPr lang="en-US"/>
          </a:p>
        </p:txBody>
      </p:sp>
    </p:spTree>
    <p:extLst>
      <p:ext uri="{BB962C8B-B14F-4D97-AF65-F5344CB8AC3E}">
        <p14:creationId xmlns:p14="http://schemas.microsoft.com/office/powerpoint/2010/main" val="3966652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09800"/>
            <a:ext cx="7543800" cy="1676400"/>
          </a:xfrm>
        </p:spPr>
        <p:txBody>
          <a:bodyPr>
            <a:normAutofit/>
          </a:bodyPr>
          <a:lstStyle/>
          <a:p>
            <a:r>
              <a:rPr lang="en-US" dirty="0" smtClean="0"/>
              <a:t>How do I apply?</a:t>
            </a:r>
            <a:endParaRPr lang="en-US" dirty="0"/>
          </a:p>
        </p:txBody>
      </p:sp>
      <p:sp>
        <p:nvSpPr>
          <p:cNvPr id="5" name="Text Placeholder 4"/>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17</a:t>
            </a:fld>
            <a:endParaRPr lang="en-US"/>
          </a:p>
        </p:txBody>
      </p:sp>
    </p:spTree>
    <p:extLst>
      <p:ext uri="{BB962C8B-B14F-4D97-AF65-F5344CB8AC3E}">
        <p14:creationId xmlns:p14="http://schemas.microsoft.com/office/powerpoint/2010/main" val="2464338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Parts of an Application</a:t>
            </a:r>
            <a:endParaRPr lang="en-US" sz="4800" dirty="0"/>
          </a:p>
        </p:txBody>
      </p:sp>
      <p:sp>
        <p:nvSpPr>
          <p:cNvPr id="3" name="Content Placeholder 2"/>
          <p:cNvSpPr>
            <a:spLocks noGrp="1"/>
          </p:cNvSpPr>
          <p:nvPr>
            <p:ph idx="1"/>
          </p:nvPr>
        </p:nvSpPr>
        <p:spPr/>
        <p:txBody>
          <a:bodyPr/>
          <a:lstStyle/>
          <a:p>
            <a:r>
              <a:rPr lang="en-US" dirty="0" smtClean="0"/>
              <a:t>Application Form</a:t>
            </a:r>
          </a:p>
          <a:p>
            <a:r>
              <a:rPr lang="en-US" dirty="0" smtClean="0"/>
              <a:t>Academic Resume or Curriculum Vitae (CV)</a:t>
            </a:r>
          </a:p>
          <a:p>
            <a:r>
              <a:rPr lang="en-US" dirty="0" smtClean="0"/>
              <a:t>Cover Letter or Personal Statement</a:t>
            </a:r>
            <a:endParaRPr lang="en-US" dirty="0"/>
          </a:p>
          <a:p>
            <a:r>
              <a:rPr lang="en-US" dirty="0" smtClean="0"/>
              <a:t>References or Letters of Recommendation</a:t>
            </a:r>
          </a:p>
          <a:p>
            <a:r>
              <a:rPr lang="en-US" dirty="0" smtClean="0"/>
              <a:t>Additional Documents (Portfolios, Transcripts, etc.)</a:t>
            </a:r>
          </a:p>
        </p:txBody>
      </p:sp>
      <p:sp>
        <p:nvSpPr>
          <p:cNvPr id="4" name="Slide Number Placeholder 3"/>
          <p:cNvSpPr>
            <a:spLocks noGrp="1"/>
          </p:cNvSpPr>
          <p:nvPr>
            <p:ph type="sldNum" sz="quarter" idx="12"/>
          </p:nvPr>
        </p:nvSpPr>
        <p:spPr/>
        <p:txBody>
          <a:bodyPr/>
          <a:lstStyle/>
          <a:p>
            <a:fld id="{BFEBEB0A-9E3D-4B14-9782-E2AE3DA60D96}" type="slidenum">
              <a:rPr lang="en-US" smtClean="0"/>
              <a:pPr/>
              <a:t>18</a:t>
            </a:fld>
            <a:endParaRPr lang="en-US"/>
          </a:p>
        </p:txBody>
      </p:sp>
    </p:spTree>
    <p:extLst>
      <p:ext uri="{BB962C8B-B14F-4D97-AF65-F5344CB8AC3E}">
        <p14:creationId xmlns:p14="http://schemas.microsoft.com/office/powerpoint/2010/main" val="2156089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Steps for Applying</a:t>
            </a:r>
            <a:endParaRPr lang="en-US" sz="4800" dirty="0"/>
          </a:p>
        </p:txBody>
      </p:sp>
      <p:sp>
        <p:nvSpPr>
          <p:cNvPr id="3" name="Content Placeholder 2"/>
          <p:cNvSpPr>
            <a:spLocks noGrp="1"/>
          </p:cNvSpPr>
          <p:nvPr>
            <p:ph idx="1"/>
          </p:nvPr>
        </p:nvSpPr>
        <p:spPr/>
        <p:txBody>
          <a:bodyPr>
            <a:normAutofit/>
          </a:bodyPr>
          <a:lstStyle/>
          <a:p>
            <a:pPr marL="0" indent="0">
              <a:buNone/>
            </a:pPr>
            <a:r>
              <a:rPr lang="en-US" dirty="0"/>
              <a:t>Get organized</a:t>
            </a:r>
            <a:r>
              <a:rPr lang="en-US" dirty="0" smtClean="0"/>
              <a:t>: </a:t>
            </a:r>
          </a:p>
          <a:p>
            <a:r>
              <a:rPr lang="en-US" dirty="0" smtClean="0"/>
              <a:t>Review job posting or program descriptions, highlight keywords, and note eligibility requirements, application deadlines, and submission instructions.</a:t>
            </a:r>
          </a:p>
          <a:p>
            <a:r>
              <a:rPr lang="en-US" dirty="0" smtClean="0"/>
              <a:t>Begin drafting letters, statements, and </a:t>
            </a:r>
            <a:r>
              <a:rPr lang="en-US" dirty="0"/>
              <a:t>resumes</a:t>
            </a:r>
            <a:r>
              <a:rPr lang="en-US" dirty="0" smtClean="0"/>
              <a:t>.</a:t>
            </a:r>
          </a:p>
          <a:p>
            <a:r>
              <a:rPr lang="en-US" dirty="0" smtClean="0"/>
              <a:t>Seek input and feedback </a:t>
            </a:r>
            <a:r>
              <a:rPr lang="en-US" dirty="0"/>
              <a:t>from faculty, peers, and </a:t>
            </a:r>
            <a:r>
              <a:rPr lang="en-US" dirty="0" smtClean="0"/>
              <a:t>family.</a:t>
            </a:r>
            <a:endParaRPr lang="en-US" dirty="0"/>
          </a:p>
          <a:p>
            <a:r>
              <a:rPr lang="en-US" dirty="0" smtClean="0"/>
              <a:t>Request recommendation letters as early as possible.</a:t>
            </a:r>
          </a:p>
          <a:p>
            <a:r>
              <a:rPr lang="en-US" dirty="0" smtClean="0"/>
              <a:t>Submit application materials as prescribed.</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19</a:t>
            </a:fld>
            <a:endParaRPr lang="en-US"/>
          </a:p>
        </p:txBody>
      </p:sp>
    </p:spTree>
    <p:extLst>
      <p:ext uri="{BB962C8B-B14F-4D97-AF65-F5344CB8AC3E}">
        <p14:creationId xmlns:p14="http://schemas.microsoft.com/office/powerpoint/2010/main" val="2983719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09800"/>
            <a:ext cx="7543800" cy="1676400"/>
          </a:xfrm>
        </p:spPr>
        <p:txBody>
          <a:bodyPr/>
          <a:lstStyle/>
          <a:p>
            <a:r>
              <a:rPr lang="en-US" dirty="0" smtClean="0"/>
              <a:t>AGENDA</a:t>
            </a:r>
            <a:endParaRPr lang="en-US" dirty="0"/>
          </a:p>
        </p:txBody>
      </p:sp>
      <p:sp>
        <p:nvSpPr>
          <p:cNvPr id="3" name="Text Placeholder 2"/>
          <p:cNvSpPr>
            <a:spLocks noGrp="1"/>
          </p:cNvSpPr>
          <p:nvPr>
            <p:ph type="body" idx="1"/>
          </p:nvPr>
        </p:nvSpPr>
        <p:spPr>
          <a:xfrm>
            <a:off x="762000" y="3962400"/>
            <a:ext cx="6858000" cy="1905000"/>
          </a:xfrm>
        </p:spPr>
        <p:txBody>
          <a:bodyPr>
            <a:normAutofit/>
          </a:bodyPr>
          <a:lstStyle/>
          <a:p>
            <a:pPr marL="514350" indent="-514350">
              <a:buFont typeface="+mj-lt"/>
              <a:buAutoNum type="arabicPeriod"/>
            </a:pPr>
            <a:r>
              <a:rPr lang="en-US" dirty="0" smtClean="0"/>
              <a:t>What is SIP?</a:t>
            </a:r>
          </a:p>
          <a:p>
            <a:pPr marL="514350" indent="-514350">
              <a:buFont typeface="+mj-lt"/>
              <a:buAutoNum type="arabicPeriod"/>
            </a:pPr>
            <a:r>
              <a:rPr lang="en-US" dirty="0" smtClean="0"/>
              <a:t>How do I find opportunities?</a:t>
            </a:r>
          </a:p>
          <a:p>
            <a:pPr marL="514350" indent="-514350">
              <a:buFont typeface="+mj-lt"/>
              <a:buAutoNum type="arabicPeriod"/>
            </a:pPr>
            <a:r>
              <a:rPr lang="en-US" dirty="0" smtClean="0"/>
              <a:t>How do I apply?</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a:t>
            </a:fld>
            <a:endParaRPr lang="en-US"/>
          </a:p>
        </p:txBody>
      </p:sp>
    </p:spTree>
    <p:extLst>
      <p:ext uri="{BB962C8B-B14F-4D97-AF65-F5344CB8AC3E}">
        <p14:creationId xmlns:p14="http://schemas.microsoft.com/office/powerpoint/2010/main" val="4288697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Discussion</a:t>
            </a:r>
            <a:endParaRPr lang="en-US" dirty="0"/>
          </a:p>
        </p:txBody>
      </p:sp>
      <p:sp>
        <p:nvSpPr>
          <p:cNvPr id="4" name="Text Placeholder 3"/>
          <p:cNvSpPr>
            <a:spLocks noGrp="1"/>
          </p:cNvSpPr>
          <p:nvPr>
            <p:ph type="body" sz="half" idx="2"/>
          </p:nvPr>
        </p:nvSpPr>
        <p:spPr/>
        <p:txBody>
          <a:bodyPr>
            <a:normAutofit/>
          </a:bodyPr>
          <a:lstStyle/>
          <a:p>
            <a:r>
              <a:rPr lang="en-US" sz="2800" b="1" dirty="0" smtClean="0"/>
              <a:t>What are reviewers looking for?</a:t>
            </a:r>
          </a:p>
        </p:txBody>
      </p:sp>
      <p:sp>
        <p:nvSpPr>
          <p:cNvPr id="5" name="Slide Number Placeholder 4"/>
          <p:cNvSpPr>
            <a:spLocks noGrp="1"/>
          </p:cNvSpPr>
          <p:nvPr>
            <p:ph type="sldNum" sz="quarter" idx="12"/>
          </p:nvPr>
        </p:nvSpPr>
        <p:spPr/>
        <p:txBody>
          <a:bodyPr/>
          <a:lstStyle/>
          <a:p>
            <a:fld id="{BFEBEB0A-9E3D-4B14-9782-E2AE3DA60D96}" type="slidenum">
              <a:rPr lang="en-US" smtClean="0"/>
              <a:pPr/>
              <a:t>20</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1575" y="486330"/>
            <a:ext cx="4594225" cy="4056539"/>
          </a:xfrm>
          <a:prstGeom prst="roundRect">
            <a:avLst/>
          </a:prstGeom>
          <a:ln w="28575">
            <a:solidFill>
              <a:srgbClr val="4D4D4D"/>
            </a:solidFill>
          </a:ln>
        </p:spPr>
      </p:pic>
    </p:spTree>
    <p:extLst>
      <p:ext uri="{BB962C8B-B14F-4D97-AF65-F5344CB8AC3E}">
        <p14:creationId xmlns:p14="http://schemas.microsoft.com/office/powerpoint/2010/main" val="3321548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a:t>
            </a:r>
            <a:endParaRPr lang="en-US" dirty="0"/>
          </a:p>
        </p:txBody>
      </p:sp>
      <p:sp>
        <p:nvSpPr>
          <p:cNvPr id="4" name="Text Placeholder 3"/>
          <p:cNvSpPr>
            <a:spLocks noGrp="1"/>
          </p:cNvSpPr>
          <p:nvPr>
            <p:ph type="body" sz="half" idx="2"/>
          </p:nvPr>
        </p:nvSpPr>
        <p:spPr/>
        <p:txBody>
          <a:bodyPr>
            <a:normAutofit/>
          </a:bodyPr>
          <a:lstStyle/>
          <a:p>
            <a:r>
              <a:rPr lang="en-US" sz="2800" b="1" dirty="0" smtClean="0"/>
              <a:t>Identify Keywords</a:t>
            </a:r>
          </a:p>
        </p:txBody>
      </p:sp>
      <p:sp>
        <p:nvSpPr>
          <p:cNvPr id="5" name="Slide Number Placeholder 4"/>
          <p:cNvSpPr>
            <a:spLocks noGrp="1"/>
          </p:cNvSpPr>
          <p:nvPr>
            <p:ph type="sldNum" sz="quarter" idx="12"/>
          </p:nvPr>
        </p:nvSpPr>
        <p:spPr/>
        <p:txBody>
          <a:bodyPr/>
          <a:lstStyle/>
          <a:p>
            <a:fld id="{BFEBEB0A-9E3D-4B14-9782-E2AE3DA60D96}" type="slidenum">
              <a:rPr lang="en-US" smtClean="0"/>
              <a:pPr/>
              <a:t>21</a:t>
            </a:fld>
            <a:endParaRPr lang="en-US"/>
          </a:p>
        </p:txBody>
      </p:sp>
      <p:pic>
        <p:nvPicPr>
          <p:cNvPr id="1026" name="Picture 2" descr="software_technical_writer_job_post_highligh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65550" y="1076325"/>
            <a:ext cx="4486275"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58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668963"/>
          </a:xfrm>
        </p:spPr>
        <p:txBody>
          <a:bodyPr>
            <a:normAutofit fontScale="25000" lnSpcReduction="20000"/>
          </a:bodyPr>
          <a:lstStyle/>
          <a:p>
            <a:pPr>
              <a:buNone/>
            </a:pPr>
            <a:r>
              <a:rPr lang="en-US" sz="7400" b="1" dirty="0" smtClean="0"/>
              <a:t>Invasive Plant Mapping Technician</a:t>
            </a:r>
          </a:p>
          <a:p>
            <a:pPr>
              <a:buNone/>
            </a:pPr>
            <a:r>
              <a:rPr lang="en-US" sz="5600" dirty="0" smtClean="0"/>
              <a:t>Employer:  Albany Pine Bush Preserve Commission 	Location:  Albany, New York</a:t>
            </a:r>
          </a:p>
          <a:p>
            <a:pPr>
              <a:buNone/>
            </a:pPr>
            <a:endParaRPr lang="en-US" dirty="0" smtClean="0"/>
          </a:p>
          <a:p>
            <a:pPr>
              <a:buNone/>
            </a:pPr>
            <a:r>
              <a:rPr lang="en-US" sz="5600" b="1" dirty="0" smtClean="0"/>
              <a:t>Job Description:</a:t>
            </a:r>
            <a:r>
              <a:rPr lang="en-US" sz="5600" dirty="0" smtClean="0"/>
              <a:t>  The </a:t>
            </a:r>
            <a:r>
              <a:rPr lang="en-US" sz="5600" dirty="0"/>
              <a:t>t</a:t>
            </a:r>
            <a:r>
              <a:rPr lang="en-US" sz="5600" dirty="0" smtClean="0"/>
              <a:t>echnician will undertake invasive plant species mapping throughout the </a:t>
            </a:r>
            <a:r>
              <a:rPr lang="en-US" sz="5600" dirty="0"/>
              <a:t>p</a:t>
            </a:r>
            <a:r>
              <a:rPr lang="en-US" sz="5600" dirty="0" smtClean="0"/>
              <a:t>reserve. </a:t>
            </a:r>
          </a:p>
          <a:p>
            <a:pPr>
              <a:buNone/>
            </a:pPr>
            <a:endParaRPr lang="en-US" dirty="0" smtClean="0"/>
          </a:p>
          <a:p>
            <a:pPr>
              <a:buNone/>
            </a:pPr>
            <a:r>
              <a:rPr lang="en-US" sz="5600" b="1" dirty="0" smtClean="0"/>
              <a:t>Job Duties:</a:t>
            </a:r>
            <a:r>
              <a:rPr lang="en-US" sz="5600" dirty="0" smtClean="0"/>
              <a:t>  Duties will include orienteering to various preserve locations and completing exhaustive vegetation surveys for invasive plant species.  When invasive species are located, information including species name, GPS location, population size, etc. will be collected on a Trimble handheld computer/GPS unit.  All data will be downloaded daily to office PCs and GPS data will be post-processed.  Additionally, while in the field any rare or interesting flora will be noted as well.</a:t>
            </a:r>
          </a:p>
          <a:p>
            <a:pPr>
              <a:buNone/>
            </a:pPr>
            <a:endParaRPr lang="en-US" b="1" dirty="0"/>
          </a:p>
          <a:p>
            <a:pPr>
              <a:buNone/>
            </a:pPr>
            <a:r>
              <a:rPr lang="en-US" sz="5600" b="1" dirty="0" smtClean="0"/>
              <a:t>Requirements: </a:t>
            </a:r>
            <a:endParaRPr lang="en-US" sz="5600" dirty="0" smtClean="0"/>
          </a:p>
          <a:p>
            <a:pPr lvl="1">
              <a:buFont typeface="Arial" pitchFamily="34" charset="0"/>
              <a:buChar char="•"/>
            </a:pPr>
            <a:r>
              <a:rPr lang="en-US" sz="5600" dirty="0" smtClean="0"/>
              <a:t>Bachelor's degree in natural resource management or equivalent experience </a:t>
            </a:r>
          </a:p>
          <a:p>
            <a:pPr lvl="1">
              <a:buFont typeface="Arial" pitchFamily="34" charset="0"/>
              <a:buChar char="•"/>
            </a:pPr>
            <a:r>
              <a:rPr lang="en-US" sz="5600" dirty="0" smtClean="0"/>
              <a:t>Interest in land management, invasive species, conservation, and GIS/GPS mapping</a:t>
            </a:r>
          </a:p>
          <a:p>
            <a:pPr lvl="1">
              <a:buFont typeface="Arial" pitchFamily="34" charset="0"/>
              <a:buChar char="•"/>
            </a:pPr>
            <a:r>
              <a:rPr lang="en-US" sz="5600" dirty="0" smtClean="0"/>
              <a:t>Ability to use maps, compass, GPS, GIS, and aerial photos; ability to orient oneself in the field </a:t>
            </a:r>
          </a:p>
          <a:p>
            <a:pPr lvl="1">
              <a:buFont typeface="Arial" pitchFamily="34" charset="0"/>
              <a:buChar char="•"/>
            </a:pPr>
            <a:r>
              <a:rPr lang="en-US" sz="5600" dirty="0" smtClean="0"/>
              <a:t>Proficiency with </a:t>
            </a:r>
            <a:r>
              <a:rPr lang="en-US" sz="5600" dirty="0" err="1" smtClean="0"/>
              <a:t>ArcMap</a:t>
            </a:r>
            <a:r>
              <a:rPr lang="en-US" sz="5600" dirty="0" smtClean="0"/>
              <a:t> GIS mapping software</a:t>
            </a:r>
          </a:p>
          <a:p>
            <a:pPr lvl="1">
              <a:buFont typeface="Arial" pitchFamily="34" charset="0"/>
              <a:buChar char="•"/>
            </a:pPr>
            <a:r>
              <a:rPr lang="en-US" sz="5600" dirty="0" smtClean="0"/>
              <a:t>Proficiency with GPS, experience using Trimble GPS units with </a:t>
            </a:r>
            <a:r>
              <a:rPr lang="en-US" sz="5600" dirty="0" err="1" smtClean="0"/>
              <a:t>ArcPad</a:t>
            </a:r>
            <a:r>
              <a:rPr lang="en-US" sz="5600" dirty="0" smtClean="0"/>
              <a:t> a plus</a:t>
            </a:r>
          </a:p>
          <a:p>
            <a:pPr lvl="1">
              <a:buFont typeface="Arial" pitchFamily="34" charset="0"/>
              <a:buChar char="•"/>
            </a:pPr>
            <a:r>
              <a:rPr lang="en-US" sz="5600" dirty="0" smtClean="0"/>
              <a:t>Excellent plant identification skills, familiarity with common Northeastern US invasive plant species</a:t>
            </a:r>
          </a:p>
          <a:p>
            <a:pPr lvl="1">
              <a:buFont typeface="Arial" pitchFamily="34" charset="0"/>
              <a:buChar char="•"/>
            </a:pPr>
            <a:r>
              <a:rPr lang="en-US" sz="5600" dirty="0" smtClean="0"/>
              <a:t>Ability and willingness to perform difficult physical work for extended periods, in variable weather</a:t>
            </a:r>
          </a:p>
          <a:p>
            <a:pPr lvl="1">
              <a:buFont typeface="Arial" pitchFamily="34" charset="0"/>
              <a:buChar char="•"/>
            </a:pPr>
            <a:r>
              <a:rPr lang="en-US" sz="5600" dirty="0" smtClean="0"/>
              <a:t>Innovative critical thinking skills, ability to problem solve as well as propose ideas to streamline and improve performance in the field</a:t>
            </a:r>
          </a:p>
          <a:p>
            <a:pPr lvl="1">
              <a:buFont typeface="Arial" pitchFamily="34" charset="0"/>
              <a:buChar char="•"/>
            </a:pPr>
            <a:r>
              <a:rPr lang="en-US" sz="5600" dirty="0" smtClean="0"/>
              <a:t>Ability to remain productive and perform well under minimal and at times distant supervision</a:t>
            </a:r>
          </a:p>
          <a:p>
            <a:pPr lvl="1">
              <a:buFont typeface="Arial" pitchFamily="34" charset="0"/>
              <a:buChar char="•"/>
            </a:pPr>
            <a:r>
              <a:rPr lang="en-US" sz="5600" dirty="0" smtClean="0"/>
              <a:t>Valid driver’s license; ability to drive four-wheel drive and manual shift vehicles</a:t>
            </a:r>
          </a:p>
          <a:p>
            <a:pPr lvl="1">
              <a:buFont typeface="Arial" pitchFamily="34" charset="0"/>
              <a:buChar char="•"/>
            </a:pPr>
            <a:r>
              <a:rPr lang="en-US" sz="5600" dirty="0" smtClean="0"/>
              <a:t>First aid/CPR training and certification is desirable</a:t>
            </a:r>
          </a:p>
          <a:p>
            <a:pPr>
              <a:buNone/>
            </a:pPr>
            <a:endParaRPr lang="en-US" dirty="0"/>
          </a:p>
          <a:p>
            <a:pPr>
              <a:buNone/>
            </a:pPr>
            <a:r>
              <a:rPr lang="en-US" sz="5600" b="1" dirty="0" smtClean="0"/>
              <a:t>APPLICATION DEADLINE</a:t>
            </a:r>
            <a:r>
              <a:rPr lang="en-US" sz="5600" dirty="0" smtClean="0"/>
              <a:t>:  April 15, 2011</a:t>
            </a:r>
          </a:p>
          <a:p>
            <a:pPr lvl="1">
              <a:buFont typeface="Arial" pitchFamily="34" charset="0"/>
              <a:buChar char="•"/>
            </a:pPr>
            <a:r>
              <a:rPr lang="en-US" sz="5600" dirty="0" smtClean="0"/>
              <a:t>Please e-mail cover letter, résumé, and 3 references to: jhoffman@albanypinebush.org.</a:t>
            </a:r>
          </a:p>
          <a:p>
            <a:pPr lvl="1">
              <a:buFont typeface="Arial" pitchFamily="34" charset="0"/>
              <a:buChar char="•"/>
            </a:pPr>
            <a:r>
              <a:rPr lang="en-US" sz="5600" dirty="0" smtClean="0"/>
              <a:t>Please put: INVMAPTECH in subject line</a:t>
            </a:r>
          </a:p>
        </p:txBody>
      </p:sp>
    </p:spTree>
    <p:extLst>
      <p:ext uri="{BB962C8B-B14F-4D97-AF65-F5344CB8AC3E}">
        <p14:creationId xmlns:p14="http://schemas.microsoft.com/office/powerpoint/2010/main" val="720772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668963"/>
          </a:xfrm>
        </p:spPr>
        <p:txBody>
          <a:bodyPr>
            <a:normAutofit fontScale="25000" lnSpcReduction="20000"/>
          </a:bodyPr>
          <a:lstStyle/>
          <a:p>
            <a:pPr>
              <a:buNone/>
            </a:pPr>
            <a:r>
              <a:rPr lang="en-US" sz="7400" b="1" u="sng" dirty="0" smtClean="0">
                <a:solidFill>
                  <a:srgbClr val="0070C0"/>
                </a:solidFill>
              </a:rPr>
              <a:t>Invasive Plant Mapping </a:t>
            </a:r>
            <a:r>
              <a:rPr lang="en-US" sz="7400" b="1" dirty="0" smtClean="0"/>
              <a:t>Technician</a:t>
            </a:r>
          </a:p>
          <a:p>
            <a:pPr>
              <a:buNone/>
            </a:pPr>
            <a:r>
              <a:rPr lang="en-US" sz="5600" dirty="0" smtClean="0"/>
              <a:t>Employer:  Albany Pine Bush Preserve Commission 	Location:  Albany, New York</a:t>
            </a:r>
          </a:p>
          <a:p>
            <a:pPr>
              <a:buNone/>
            </a:pPr>
            <a:endParaRPr lang="en-US" dirty="0" smtClean="0"/>
          </a:p>
          <a:p>
            <a:pPr>
              <a:buNone/>
            </a:pPr>
            <a:r>
              <a:rPr lang="en-US" sz="5600" b="1" dirty="0" smtClean="0"/>
              <a:t>Job Description:</a:t>
            </a:r>
            <a:r>
              <a:rPr lang="en-US" sz="5600" dirty="0" smtClean="0"/>
              <a:t>  The </a:t>
            </a:r>
            <a:r>
              <a:rPr lang="en-US" sz="5600" dirty="0"/>
              <a:t>t</a:t>
            </a:r>
            <a:r>
              <a:rPr lang="en-US" sz="5600" dirty="0" smtClean="0"/>
              <a:t>echnician will undertake invasive plant species mapping throughout the </a:t>
            </a:r>
            <a:r>
              <a:rPr lang="en-US" sz="5600" dirty="0"/>
              <a:t>p</a:t>
            </a:r>
            <a:r>
              <a:rPr lang="en-US" sz="5600" dirty="0" smtClean="0"/>
              <a:t>reserve. </a:t>
            </a:r>
          </a:p>
          <a:p>
            <a:pPr>
              <a:buNone/>
            </a:pPr>
            <a:endParaRPr lang="en-US" dirty="0" smtClean="0"/>
          </a:p>
          <a:p>
            <a:pPr>
              <a:buNone/>
            </a:pPr>
            <a:r>
              <a:rPr lang="en-US" sz="5600" b="1" dirty="0" smtClean="0"/>
              <a:t>Job Duties:</a:t>
            </a:r>
            <a:r>
              <a:rPr lang="en-US" sz="5600" dirty="0" smtClean="0"/>
              <a:t>  Duties will include </a:t>
            </a:r>
            <a:r>
              <a:rPr lang="en-US" sz="5600" b="1" u="sng" dirty="0" smtClean="0">
                <a:solidFill>
                  <a:srgbClr val="0070C0"/>
                </a:solidFill>
              </a:rPr>
              <a:t>orienteering</a:t>
            </a:r>
            <a:r>
              <a:rPr lang="en-US" sz="5600" dirty="0" smtClean="0"/>
              <a:t> to various preserve locations and completing exhaustive </a:t>
            </a:r>
            <a:r>
              <a:rPr lang="en-US" sz="5600" b="1" u="sng" dirty="0" smtClean="0">
                <a:solidFill>
                  <a:srgbClr val="0070C0"/>
                </a:solidFill>
              </a:rPr>
              <a:t>vegetation surveys for invasive plant species</a:t>
            </a:r>
            <a:r>
              <a:rPr lang="en-US" sz="5600" dirty="0" smtClean="0"/>
              <a:t>.  When invasive species are located, information including species name, GPS location, population size, etc. will be collected on a Trimble handheld computer/GPS unit.  All data will be downloaded daily to office PCs and GPS data will be post-processed.  Additionally, while in the field any rare or interesting flora will be noted as well.</a:t>
            </a:r>
          </a:p>
          <a:p>
            <a:pPr>
              <a:buNone/>
            </a:pPr>
            <a:endParaRPr lang="en-US" b="1" dirty="0"/>
          </a:p>
          <a:p>
            <a:pPr>
              <a:buNone/>
            </a:pPr>
            <a:r>
              <a:rPr lang="en-US" sz="5600" b="1" dirty="0" smtClean="0"/>
              <a:t>Requirements: </a:t>
            </a:r>
            <a:endParaRPr lang="en-US" sz="5600" dirty="0" smtClean="0"/>
          </a:p>
          <a:p>
            <a:pPr lvl="1">
              <a:buFont typeface="Arial" pitchFamily="34" charset="0"/>
              <a:buChar char="•"/>
            </a:pPr>
            <a:r>
              <a:rPr lang="en-US" sz="5600" b="1" u="sng" dirty="0" smtClean="0">
                <a:solidFill>
                  <a:srgbClr val="0070C0"/>
                </a:solidFill>
              </a:rPr>
              <a:t>Bachelor's degree</a:t>
            </a:r>
            <a:r>
              <a:rPr lang="en-US" sz="5600" dirty="0" smtClean="0"/>
              <a:t> in natural resource management or equivalent experience </a:t>
            </a:r>
          </a:p>
          <a:p>
            <a:pPr lvl="1">
              <a:buFont typeface="Arial" pitchFamily="34" charset="0"/>
              <a:buChar char="•"/>
            </a:pPr>
            <a:r>
              <a:rPr lang="en-US" sz="5600" dirty="0" smtClean="0"/>
              <a:t>Interest in </a:t>
            </a:r>
            <a:r>
              <a:rPr lang="en-US" sz="5600" b="1" u="sng" dirty="0" smtClean="0">
                <a:solidFill>
                  <a:srgbClr val="0070C0"/>
                </a:solidFill>
              </a:rPr>
              <a:t>land management, invasive species, conservation, and GIS/GPS mapping</a:t>
            </a:r>
          </a:p>
          <a:p>
            <a:pPr lvl="1">
              <a:buFont typeface="Arial" pitchFamily="34" charset="0"/>
              <a:buChar char="•"/>
            </a:pPr>
            <a:r>
              <a:rPr lang="en-US" sz="5600" dirty="0" smtClean="0"/>
              <a:t>Ability to use </a:t>
            </a:r>
            <a:r>
              <a:rPr lang="en-US" sz="5600" b="1" u="sng" dirty="0" smtClean="0">
                <a:solidFill>
                  <a:srgbClr val="0070C0"/>
                </a:solidFill>
              </a:rPr>
              <a:t>maps, compass, GPS, GIS, and aerial photos</a:t>
            </a:r>
            <a:r>
              <a:rPr lang="en-US" sz="5600" dirty="0" smtClean="0"/>
              <a:t>; ability to orient oneself in the field </a:t>
            </a:r>
          </a:p>
          <a:p>
            <a:pPr lvl="1">
              <a:buFont typeface="Arial" pitchFamily="34" charset="0"/>
              <a:buChar char="•"/>
            </a:pPr>
            <a:r>
              <a:rPr lang="en-US" sz="5600" dirty="0" smtClean="0"/>
              <a:t>Proficiency with </a:t>
            </a:r>
            <a:r>
              <a:rPr lang="en-US" sz="5600" b="1" u="sng" dirty="0" err="1" smtClean="0">
                <a:solidFill>
                  <a:srgbClr val="0070C0"/>
                </a:solidFill>
              </a:rPr>
              <a:t>ArcMap</a:t>
            </a:r>
            <a:r>
              <a:rPr lang="en-US" sz="5600" b="1" u="sng" dirty="0" smtClean="0">
                <a:solidFill>
                  <a:srgbClr val="0070C0"/>
                </a:solidFill>
              </a:rPr>
              <a:t> GIS </a:t>
            </a:r>
            <a:r>
              <a:rPr lang="en-US" sz="5600" dirty="0" smtClean="0"/>
              <a:t>mapping software</a:t>
            </a:r>
          </a:p>
          <a:p>
            <a:pPr lvl="1">
              <a:buFont typeface="Arial" pitchFamily="34" charset="0"/>
              <a:buChar char="•"/>
            </a:pPr>
            <a:r>
              <a:rPr lang="en-US" sz="5600" dirty="0" smtClean="0"/>
              <a:t>Proficiency with GPS, experience using </a:t>
            </a:r>
            <a:r>
              <a:rPr lang="en-US" sz="5600" b="1" u="sng" dirty="0" smtClean="0">
                <a:solidFill>
                  <a:srgbClr val="0070C0"/>
                </a:solidFill>
              </a:rPr>
              <a:t>Trimble GPS units </a:t>
            </a:r>
            <a:r>
              <a:rPr lang="en-US" sz="5600" dirty="0" smtClean="0"/>
              <a:t>with </a:t>
            </a:r>
            <a:r>
              <a:rPr lang="en-US" sz="5600" dirty="0" err="1" smtClean="0"/>
              <a:t>ArcPad</a:t>
            </a:r>
            <a:r>
              <a:rPr lang="en-US" sz="5600" dirty="0" smtClean="0"/>
              <a:t> a plus</a:t>
            </a:r>
          </a:p>
          <a:p>
            <a:pPr lvl="1">
              <a:buFont typeface="Arial" pitchFamily="34" charset="0"/>
              <a:buChar char="•"/>
            </a:pPr>
            <a:r>
              <a:rPr lang="en-US" sz="5600" dirty="0" smtClean="0"/>
              <a:t>Excellent </a:t>
            </a:r>
            <a:r>
              <a:rPr lang="en-US" sz="5600" b="1" u="sng" dirty="0" smtClean="0">
                <a:solidFill>
                  <a:srgbClr val="0070C0"/>
                </a:solidFill>
              </a:rPr>
              <a:t>plant identification</a:t>
            </a:r>
            <a:r>
              <a:rPr lang="en-US" sz="5600" dirty="0" smtClean="0"/>
              <a:t> skills, familiarity with common </a:t>
            </a:r>
            <a:r>
              <a:rPr lang="en-US" sz="5600" b="1" u="sng" dirty="0" smtClean="0">
                <a:solidFill>
                  <a:srgbClr val="0070C0"/>
                </a:solidFill>
              </a:rPr>
              <a:t>Northeastern US invasive plant species</a:t>
            </a:r>
          </a:p>
          <a:p>
            <a:pPr lvl="1">
              <a:buFont typeface="Arial" pitchFamily="34" charset="0"/>
              <a:buChar char="•"/>
            </a:pPr>
            <a:r>
              <a:rPr lang="en-US" sz="5600" dirty="0" smtClean="0"/>
              <a:t>Ability and willingness to perform </a:t>
            </a:r>
            <a:r>
              <a:rPr lang="en-US" sz="5600" b="1" u="sng" dirty="0" smtClean="0">
                <a:solidFill>
                  <a:srgbClr val="0070C0"/>
                </a:solidFill>
              </a:rPr>
              <a:t>difficult physical work for extended periods</a:t>
            </a:r>
            <a:r>
              <a:rPr lang="en-US" sz="5600" dirty="0" smtClean="0"/>
              <a:t>, in variable weather</a:t>
            </a:r>
          </a:p>
          <a:p>
            <a:pPr lvl="1">
              <a:buFont typeface="Arial" pitchFamily="34" charset="0"/>
              <a:buChar char="•"/>
            </a:pPr>
            <a:r>
              <a:rPr lang="en-US" sz="5600" dirty="0" smtClean="0"/>
              <a:t>Innovative </a:t>
            </a:r>
            <a:r>
              <a:rPr lang="en-US" sz="5600" b="1" u="sng" dirty="0" smtClean="0">
                <a:solidFill>
                  <a:srgbClr val="0070C0"/>
                </a:solidFill>
              </a:rPr>
              <a:t>critical thinking skills</a:t>
            </a:r>
            <a:r>
              <a:rPr lang="en-US" sz="5600" dirty="0" smtClean="0"/>
              <a:t>, ability to </a:t>
            </a:r>
            <a:r>
              <a:rPr lang="en-US" sz="5600" b="1" u="sng" dirty="0" smtClean="0">
                <a:solidFill>
                  <a:srgbClr val="0070C0"/>
                </a:solidFill>
              </a:rPr>
              <a:t>problem solve </a:t>
            </a:r>
            <a:r>
              <a:rPr lang="en-US" sz="5600" dirty="0" smtClean="0"/>
              <a:t>as well as propose ideas to streamline and improve performance in the field</a:t>
            </a:r>
          </a:p>
          <a:p>
            <a:pPr lvl="1">
              <a:buFont typeface="Arial" pitchFamily="34" charset="0"/>
              <a:buChar char="•"/>
            </a:pPr>
            <a:r>
              <a:rPr lang="en-US" sz="5600" dirty="0" smtClean="0"/>
              <a:t>Ability to remain productive and perform well under </a:t>
            </a:r>
            <a:r>
              <a:rPr lang="en-US" sz="5600" b="1" u="sng" dirty="0" smtClean="0">
                <a:solidFill>
                  <a:srgbClr val="0070C0"/>
                </a:solidFill>
              </a:rPr>
              <a:t>minimal and at times distant supervision</a:t>
            </a:r>
          </a:p>
          <a:p>
            <a:pPr lvl="1">
              <a:buFont typeface="Arial" pitchFamily="34" charset="0"/>
              <a:buChar char="•"/>
            </a:pPr>
            <a:r>
              <a:rPr lang="en-US" sz="5600" dirty="0" smtClean="0"/>
              <a:t>Valid </a:t>
            </a:r>
            <a:r>
              <a:rPr lang="en-US" sz="5600" b="1" u="sng" dirty="0" smtClean="0">
                <a:solidFill>
                  <a:srgbClr val="0070C0"/>
                </a:solidFill>
              </a:rPr>
              <a:t>driver’s license</a:t>
            </a:r>
            <a:r>
              <a:rPr lang="en-US" sz="5600" dirty="0" smtClean="0"/>
              <a:t>; ability to drive </a:t>
            </a:r>
            <a:r>
              <a:rPr lang="en-US" sz="5600" b="1" u="sng" dirty="0" smtClean="0">
                <a:solidFill>
                  <a:srgbClr val="0070C0"/>
                </a:solidFill>
              </a:rPr>
              <a:t>four-wheel drive and manual shift </a:t>
            </a:r>
            <a:r>
              <a:rPr lang="en-US" sz="5600" dirty="0" smtClean="0"/>
              <a:t>vehicles</a:t>
            </a:r>
          </a:p>
          <a:p>
            <a:pPr lvl="1">
              <a:buFont typeface="Arial" pitchFamily="34" charset="0"/>
              <a:buChar char="•"/>
            </a:pPr>
            <a:r>
              <a:rPr lang="en-US" sz="5600" b="1" u="sng" dirty="0" smtClean="0">
                <a:solidFill>
                  <a:srgbClr val="0070C0"/>
                </a:solidFill>
              </a:rPr>
              <a:t>First aid/CPR training </a:t>
            </a:r>
            <a:r>
              <a:rPr lang="en-US" sz="5600" dirty="0" smtClean="0"/>
              <a:t>and certification is desirable</a:t>
            </a:r>
          </a:p>
          <a:p>
            <a:pPr>
              <a:buNone/>
            </a:pPr>
            <a:endParaRPr lang="en-US" dirty="0"/>
          </a:p>
          <a:p>
            <a:pPr>
              <a:buNone/>
            </a:pPr>
            <a:r>
              <a:rPr lang="en-US" sz="5600" b="1" dirty="0" smtClean="0"/>
              <a:t>APPLICATION DEADLINE</a:t>
            </a:r>
            <a:r>
              <a:rPr lang="en-US" sz="5600" dirty="0" smtClean="0"/>
              <a:t>:  April 15, 2011</a:t>
            </a:r>
          </a:p>
          <a:p>
            <a:pPr lvl="1">
              <a:buFont typeface="Arial" pitchFamily="34" charset="0"/>
              <a:buChar char="•"/>
            </a:pPr>
            <a:r>
              <a:rPr lang="en-US" sz="5600" dirty="0" smtClean="0"/>
              <a:t>Please e-mail cover letter, résumé, and 3 references to: jhoffman@albanypinebush.org.</a:t>
            </a:r>
          </a:p>
          <a:p>
            <a:pPr lvl="1">
              <a:buFont typeface="Arial" pitchFamily="34" charset="0"/>
              <a:buChar char="•"/>
            </a:pPr>
            <a:r>
              <a:rPr lang="en-US" sz="5600" dirty="0" smtClean="0"/>
              <a:t>Please put: INVMAPTECH in subject line</a:t>
            </a:r>
          </a:p>
        </p:txBody>
      </p:sp>
    </p:spTree>
    <p:extLst>
      <p:ext uri="{BB962C8B-B14F-4D97-AF65-F5344CB8AC3E}">
        <p14:creationId xmlns:p14="http://schemas.microsoft.com/office/powerpoint/2010/main" val="3959178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Use the language that the posting uses:</a:t>
            </a:r>
          </a:p>
          <a:p>
            <a:pPr lvl="1"/>
            <a:r>
              <a:rPr lang="en-US" dirty="0" smtClean="0"/>
              <a:t>Degrees </a:t>
            </a:r>
            <a:r>
              <a:rPr lang="en-US" dirty="0"/>
              <a:t>or Certifications</a:t>
            </a:r>
          </a:p>
          <a:p>
            <a:pPr lvl="1"/>
            <a:r>
              <a:rPr lang="en-US" dirty="0" smtClean="0"/>
              <a:t>Job </a:t>
            </a:r>
            <a:r>
              <a:rPr lang="en-US" dirty="0"/>
              <a:t>Titles</a:t>
            </a:r>
          </a:p>
          <a:p>
            <a:pPr lvl="1"/>
            <a:r>
              <a:rPr lang="en-US" dirty="0" smtClean="0"/>
              <a:t>Job duties, skills, or abilities</a:t>
            </a:r>
          </a:p>
          <a:p>
            <a:pPr lvl="1"/>
            <a:r>
              <a:rPr lang="en-US" dirty="0" smtClean="0"/>
              <a:t>Product </a:t>
            </a:r>
            <a:r>
              <a:rPr lang="en-US" dirty="0"/>
              <a:t>Names</a:t>
            </a:r>
          </a:p>
          <a:p>
            <a:pPr lvl="1"/>
            <a:r>
              <a:rPr lang="en-US" dirty="0"/>
              <a:t>Technical Terms</a:t>
            </a:r>
          </a:p>
          <a:p>
            <a:pPr lvl="1"/>
            <a:r>
              <a:rPr lang="en-US" dirty="0"/>
              <a:t>Industry Jargon</a:t>
            </a:r>
          </a:p>
          <a:p>
            <a:pPr lvl="1"/>
            <a:r>
              <a:rPr lang="en-US" dirty="0"/>
              <a:t>Job-specific Buzzwords</a:t>
            </a:r>
          </a:p>
          <a:p>
            <a:pPr lvl="1"/>
            <a:r>
              <a:rPr lang="en-US" dirty="0" smtClean="0"/>
              <a:t>University or Company </a:t>
            </a:r>
            <a:r>
              <a:rPr lang="en-US" dirty="0"/>
              <a:t>Names</a:t>
            </a:r>
          </a:p>
          <a:p>
            <a:pPr lvl="1"/>
            <a:r>
              <a:rPr lang="en-US" dirty="0"/>
              <a:t>Service Types</a:t>
            </a:r>
          </a:p>
          <a:p>
            <a:pPr lvl="1"/>
            <a:r>
              <a:rPr lang="en-US" dirty="0"/>
              <a:t>Professional Organizations</a:t>
            </a:r>
          </a:p>
          <a:p>
            <a:pPr lvl="1"/>
            <a:r>
              <a:rPr lang="en-US" dirty="0"/>
              <a:t>Software or Hardware </a:t>
            </a:r>
            <a:r>
              <a:rPr lang="en-US" dirty="0" smtClean="0"/>
              <a:t>Packages</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24</a:t>
            </a:fld>
            <a:endParaRPr lang="en-US"/>
          </a:p>
        </p:txBody>
      </p:sp>
    </p:spTree>
    <p:extLst>
      <p:ext uri="{BB962C8B-B14F-4D97-AF65-F5344CB8AC3E}">
        <p14:creationId xmlns:p14="http://schemas.microsoft.com/office/powerpoint/2010/main" val="3691571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Develop your </a:t>
            </a:r>
            <a:r>
              <a:rPr lang="en-US" dirty="0" smtClean="0"/>
              <a:t>résumé</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lnSpc>
                <a:spcPct val="130000"/>
              </a:lnSpc>
              <a:buClr>
                <a:schemeClr val="accent1"/>
              </a:buClr>
              <a:buFont typeface="+mj-lt"/>
              <a:buAutoNum type="arabicPeriod"/>
            </a:pPr>
            <a:r>
              <a:rPr lang="en-US" dirty="0">
                <a:solidFill>
                  <a:schemeClr val="accent1"/>
                </a:solidFill>
              </a:rPr>
              <a:t>Analyze:</a:t>
            </a:r>
            <a:r>
              <a:rPr lang="en-US" dirty="0"/>
              <a:t> Highlight required/preferred skills &amp; qualifications in job description</a:t>
            </a:r>
          </a:p>
          <a:p>
            <a:pPr marL="457200" indent="-457200">
              <a:lnSpc>
                <a:spcPct val="130000"/>
              </a:lnSpc>
              <a:buClr>
                <a:schemeClr val="accent1"/>
              </a:buClr>
              <a:buFont typeface="+mj-lt"/>
              <a:buAutoNum type="arabicPeriod"/>
            </a:pPr>
            <a:r>
              <a:rPr lang="en-US" dirty="0">
                <a:solidFill>
                  <a:schemeClr val="accent1"/>
                </a:solidFill>
              </a:rPr>
              <a:t>Evaluate experiences and skills: </a:t>
            </a:r>
            <a:r>
              <a:rPr lang="en-US" dirty="0"/>
              <a:t>Which of your skills and experiences are relevant to the position?</a:t>
            </a:r>
          </a:p>
          <a:p>
            <a:pPr marL="457200" indent="-457200">
              <a:lnSpc>
                <a:spcPct val="130000"/>
              </a:lnSpc>
              <a:buClr>
                <a:schemeClr val="accent1"/>
              </a:buClr>
              <a:buFont typeface="+mj-lt"/>
              <a:buAutoNum type="arabicPeriod"/>
            </a:pPr>
            <a:r>
              <a:rPr lang="en-US" dirty="0">
                <a:solidFill>
                  <a:schemeClr val="accent1"/>
                </a:solidFill>
              </a:rPr>
              <a:t>Write descriptive phrases: </a:t>
            </a:r>
            <a:r>
              <a:rPr lang="en-US" dirty="0"/>
              <a:t>A short phrase for each of your skills or experiences; arrange in order of relevance</a:t>
            </a:r>
          </a:p>
          <a:p>
            <a:pPr marL="457200" indent="-457200">
              <a:lnSpc>
                <a:spcPct val="130000"/>
              </a:lnSpc>
              <a:buClr>
                <a:schemeClr val="accent1"/>
              </a:buClr>
              <a:buFont typeface="+mj-lt"/>
              <a:buAutoNum type="arabicPeriod"/>
            </a:pPr>
            <a:r>
              <a:rPr lang="en-US" dirty="0">
                <a:solidFill>
                  <a:schemeClr val="accent1"/>
                </a:solidFill>
              </a:rPr>
              <a:t>List accomplishments: </a:t>
            </a:r>
            <a:r>
              <a:rPr lang="en-US" dirty="0"/>
              <a:t>Provide evidence of what you can do, using examples from your education, training, and experience; describe what you did &amp; quantify your </a:t>
            </a:r>
            <a:r>
              <a:rPr lang="en-US" dirty="0" smtClean="0"/>
              <a:t>results</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25</a:t>
            </a:fld>
            <a:endParaRPr lang="en-US"/>
          </a:p>
        </p:txBody>
      </p:sp>
    </p:spTree>
    <p:extLst>
      <p:ext uri="{BB962C8B-B14F-4D97-AF65-F5344CB8AC3E}">
        <p14:creationId xmlns:p14="http://schemas.microsoft.com/office/powerpoint/2010/main" val="21957492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Academic Resume or CV</a:t>
            </a:r>
            <a:endParaRPr lang="en-US" sz="4800" dirty="0"/>
          </a:p>
        </p:txBody>
      </p:sp>
      <p:sp>
        <p:nvSpPr>
          <p:cNvPr id="3" name="Content Placeholder 2"/>
          <p:cNvSpPr>
            <a:spLocks noGrp="1"/>
          </p:cNvSpPr>
          <p:nvPr>
            <p:ph idx="1"/>
          </p:nvPr>
        </p:nvSpPr>
        <p:spPr>
          <a:xfrm>
            <a:off x="762000" y="685800"/>
            <a:ext cx="7543800" cy="4343400"/>
          </a:xfrm>
        </p:spPr>
        <p:txBody>
          <a:bodyPr>
            <a:normAutofit lnSpcReduction="10000"/>
          </a:bodyPr>
          <a:lstStyle/>
          <a:p>
            <a:r>
              <a:rPr lang="en-US" dirty="0"/>
              <a:t>Customize your resume or CV for your audience</a:t>
            </a:r>
          </a:p>
          <a:p>
            <a:r>
              <a:rPr lang="en-US" dirty="0"/>
              <a:t>Use consistent formatting so that your resume or CV look professional and information is easy to find</a:t>
            </a:r>
          </a:p>
          <a:p>
            <a:r>
              <a:rPr lang="en-US" dirty="0" smtClean="0"/>
              <a:t>Include </a:t>
            </a:r>
            <a:r>
              <a:rPr lang="en-US" i="1" dirty="0" smtClean="0"/>
              <a:t>relevant</a:t>
            </a:r>
            <a:r>
              <a:rPr lang="en-US" dirty="0" smtClean="0"/>
              <a:t> academic and work experiences, honors, leadership activities, and skills and training</a:t>
            </a:r>
          </a:p>
          <a:p>
            <a:r>
              <a:rPr lang="en-US" dirty="0"/>
              <a:t>Write active descriptions of experiences focusing on accomplishments and ‘end products,’ not lists of duties</a:t>
            </a:r>
          </a:p>
          <a:p>
            <a:r>
              <a:rPr lang="en-US" dirty="0" smtClean="0"/>
              <a:t>Sell yourself – highlight content that will impress your audience</a:t>
            </a:r>
          </a:p>
          <a:p>
            <a:r>
              <a:rPr lang="en-US" dirty="0" smtClean="0"/>
              <a:t>Take ownership of your experiences – convey what you can do</a:t>
            </a:r>
          </a:p>
        </p:txBody>
      </p:sp>
      <p:sp>
        <p:nvSpPr>
          <p:cNvPr id="4" name="Slide Number Placeholder 3"/>
          <p:cNvSpPr>
            <a:spLocks noGrp="1"/>
          </p:cNvSpPr>
          <p:nvPr>
            <p:ph type="sldNum" sz="quarter" idx="12"/>
          </p:nvPr>
        </p:nvSpPr>
        <p:spPr/>
        <p:txBody>
          <a:bodyPr/>
          <a:lstStyle/>
          <a:p>
            <a:fld id="{BFEBEB0A-9E3D-4B14-9782-E2AE3DA60D96}" type="slidenum">
              <a:rPr lang="en-US" smtClean="0"/>
              <a:pPr/>
              <a:t>26</a:t>
            </a:fld>
            <a:endParaRPr lang="en-US"/>
          </a:p>
        </p:txBody>
      </p:sp>
    </p:spTree>
    <p:extLst>
      <p:ext uri="{BB962C8B-B14F-4D97-AF65-F5344CB8AC3E}">
        <p14:creationId xmlns:p14="http://schemas.microsoft.com/office/powerpoint/2010/main" val="2050335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Academic Resume or CV</a:t>
            </a:r>
          </a:p>
        </p:txBody>
      </p:sp>
      <p:sp>
        <p:nvSpPr>
          <p:cNvPr id="3" name="Text Placeholder 2"/>
          <p:cNvSpPr>
            <a:spLocks noGrp="1"/>
          </p:cNvSpPr>
          <p:nvPr>
            <p:ph type="body" idx="1"/>
          </p:nvPr>
        </p:nvSpPr>
        <p:spPr/>
        <p:txBody>
          <a:bodyPr/>
          <a:lstStyle/>
          <a:p>
            <a:r>
              <a:rPr lang="en-US" dirty="0" smtClean="0"/>
              <a:t>Strive for</a:t>
            </a:r>
            <a:endParaRPr lang="en-US" dirty="0"/>
          </a:p>
        </p:txBody>
      </p:sp>
      <p:sp>
        <p:nvSpPr>
          <p:cNvPr id="4" name="Content Placeholder 3"/>
          <p:cNvSpPr>
            <a:spLocks noGrp="1"/>
          </p:cNvSpPr>
          <p:nvPr>
            <p:ph sz="half" idx="2"/>
          </p:nvPr>
        </p:nvSpPr>
        <p:spPr/>
        <p:txBody>
          <a:bodyPr/>
          <a:lstStyle/>
          <a:p>
            <a:r>
              <a:rPr lang="en-US" altLang="en-US" dirty="0">
                <a:ea typeface="ＭＳ Ｐゴシック" charset="-128"/>
              </a:rPr>
              <a:t>What did you do, accomplish, or contribute? </a:t>
            </a:r>
          </a:p>
          <a:p>
            <a:pPr lvl="2"/>
            <a:r>
              <a:rPr lang="en-US" altLang="en-US" dirty="0">
                <a:ea typeface="ＭＳ Ｐゴシック" charset="-128"/>
              </a:rPr>
              <a:t>Conducted</a:t>
            </a:r>
          </a:p>
          <a:p>
            <a:pPr lvl="2"/>
            <a:r>
              <a:rPr lang="en-US" altLang="en-US" dirty="0">
                <a:ea typeface="ＭＳ Ｐゴシック" charset="-128"/>
              </a:rPr>
              <a:t>Investigated</a:t>
            </a:r>
          </a:p>
          <a:p>
            <a:pPr lvl="2"/>
            <a:r>
              <a:rPr lang="en-US" altLang="en-US" dirty="0">
                <a:ea typeface="ＭＳ Ｐゴシック" charset="-128"/>
              </a:rPr>
              <a:t>Designed</a:t>
            </a:r>
          </a:p>
          <a:p>
            <a:pPr lvl="2"/>
            <a:r>
              <a:rPr lang="en-US" altLang="en-US" dirty="0">
                <a:ea typeface="ＭＳ Ｐゴシック" charset="-128"/>
              </a:rPr>
              <a:t>Developed</a:t>
            </a:r>
          </a:p>
          <a:p>
            <a:pPr lvl="2"/>
            <a:r>
              <a:rPr lang="en-US" altLang="en-US" dirty="0">
                <a:ea typeface="ＭＳ Ｐゴシック" charset="-128"/>
              </a:rPr>
              <a:t>Determined</a:t>
            </a:r>
          </a:p>
          <a:p>
            <a:endParaRPr lang="en-US" dirty="0"/>
          </a:p>
        </p:txBody>
      </p:sp>
      <p:sp>
        <p:nvSpPr>
          <p:cNvPr id="5" name="Text Placeholder 4"/>
          <p:cNvSpPr>
            <a:spLocks noGrp="1"/>
          </p:cNvSpPr>
          <p:nvPr>
            <p:ph type="body" sz="quarter" idx="3"/>
          </p:nvPr>
        </p:nvSpPr>
        <p:spPr/>
        <p:txBody>
          <a:bodyPr/>
          <a:lstStyle/>
          <a:p>
            <a:r>
              <a:rPr lang="en-US" dirty="0" smtClean="0"/>
              <a:t>Avoid</a:t>
            </a:r>
            <a:endParaRPr lang="en-US" dirty="0"/>
          </a:p>
        </p:txBody>
      </p:sp>
      <p:sp>
        <p:nvSpPr>
          <p:cNvPr id="6" name="Content Placeholder 5"/>
          <p:cNvSpPr>
            <a:spLocks noGrp="1"/>
          </p:cNvSpPr>
          <p:nvPr>
            <p:ph sz="quarter" idx="4"/>
          </p:nvPr>
        </p:nvSpPr>
        <p:spPr/>
        <p:txBody>
          <a:bodyPr/>
          <a:lstStyle/>
          <a:p>
            <a:r>
              <a:rPr lang="en-US" altLang="en-US" dirty="0">
                <a:ea typeface="ＭＳ Ｐゴシック" charset="-128"/>
              </a:rPr>
              <a:t>Passive phrasing with no ownership </a:t>
            </a:r>
          </a:p>
          <a:p>
            <a:pPr lvl="2"/>
            <a:r>
              <a:rPr lang="en-US" altLang="en-US" dirty="0">
                <a:ea typeface="ＭＳ Ｐゴシック" charset="-128"/>
              </a:rPr>
              <a:t>Worked with…</a:t>
            </a:r>
          </a:p>
          <a:p>
            <a:pPr lvl="2"/>
            <a:r>
              <a:rPr lang="en-US" altLang="en-US" dirty="0">
                <a:ea typeface="ＭＳ Ｐゴシック" charset="-128"/>
              </a:rPr>
              <a:t>Gained understanding…</a:t>
            </a:r>
          </a:p>
          <a:p>
            <a:pPr lvl="2"/>
            <a:r>
              <a:rPr lang="en-US" altLang="en-US" dirty="0">
                <a:ea typeface="ＭＳ Ｐゴシック" charset="-128"/>
              </a:rPr>
              <a:t>Assisted with…</a:t>
            </a:r>
          </a:p>
          <a:p>
            <a:pPr lvl="2"/>
            <a:r>
              <a:rPr lang="en-US" altLang="en-US" dirty="0">
                <a:ea typeface="ＭＳ Ｐゴシック" charset="-128"/>
              </a:rPr>
              <a:t>Enabled me to…</a:t>
            </a:r>
          </a:p>
          <a:p>
            <a:r>
              <a:rPr lang="en-US" altLang="en-US" dirty="0">
                <a:ea typeface="ＭＳ Ｐゴシック" charset="-128"/>
              </a:rPr>
              <a:t>Laundry </a:t>
            </a:r>
            <a:r>
              <a:rPr lang="en-US" altLang="en-US" dirty="0" smtClean="0">
                <a:ea typeface="ＭＳ Ｐゴシック" charset="-128"/>
              </a:rPr>
              <a:t>lists</a:t>
            </a:r>
            <a:r>
              <a:rPr lang="en-US" altLang="en-US" dirty="0" smtClean="0"/>
              <a:t> of duties</a:t>
            </a:r>
            <a:endParaRPr lang="en-US" altLang="en-US" dirty="0">
              <a:ea typeface="ＭＳ Ｐゴシック" charset="-128"/>
            </a:endParaRPr>
          </a:p>
        </p:txBody>
      </p:sp>
      <p:sp>
        <p:nvSpPr>
          <p:cNvPr id="7" name="Slide Number Placeholder 6"/>
          <p:cNvSpPr>
            <a:spLocks noGrp="1"/>
          </p:cNvSpPr>
          <p:nvPr>
            <p:ph type="sldNum" sz="quarter" idx="12"/>
          </p:nvPr>
        </p:nvSpPr>
        <p:spPr/>
        <p:txBody>
          <a:bodyPr/>
          <a:lstStyle/>
          <a:p>
            <a:fld id="{BFEBEB0A-9E3D-4B14-9782-E2AE3DA60D96}" type="slidenum">
              <a:rPr lang="en-US" smtClean="0"/>
              <a:pPr/>
              <a:t>27</a:t>
            </a:fld>
            <a:endParaRPr lang="en-US"/>
          </a:p>
        </p:txBody>
      </p:sp>
    </p:spTree>
    <p:extLst>
      <p:ext uri="{BB962C8B-B14F-4D97-AF65-F5344CB8AC3E}">
        <p14:creationId xmlns:p14="http://schemas.microsoft.com/office/powerpoint/2010/main" val="1212350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1" name="Picture 3" descr="C:\Users\Gerick\Documents\CSUMB ENVS 300\Resume Templates\Chronological Resume Template 2.png"/>
          <p:cNvPicPr>
            <a:picLocks noChangeAspect="1" noChangeArrowheads="1"/>
          </p:cNvPicPr>
          <p:nvPr/>
        </p:nvPicPr>
        <p:blipFill>
          <a:blip r:embed="rId3" cstate="print"/>
          <a:srcRect/>
          <a:stretch>
            <a:fillRect/>
          </a:stretch>
        </p:blipFill>
        <p:spPr bwMode="auto">
          <a:xfrm>
            <a:off x="1905000" y="0"/>
            <a:ext cx="5299854" cy="6858000"/>
          </a:xfrm>
          <a:prstGeom prst="rect">
            <a:avLst/>
          </a:prstGeom>
          <a:noFill/>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2259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Cover Letters</a:t>
            </a:r>
            <a:endParaRPr lang="en-US" sz="4800" dirty="0"/>
          </a:p>
        </p:txBody>
      </p:sp>
      <p:sp>
        <p:nvSpPr>
          <p:cNvPr id="3" name="Content Placeholder 2"/>
          <p:cNvSpPr>
            <a:spLocks noGrp="1"/>
          </p:cNvSpPr>
          <p:nvPr>
            <p:ph idx="1"/>
          </p:nvPr>
        </p:nvSpPr>
        <p:spPr>
          <a:xfrm>
            <a:off x="762000" y="685800"/>
            <a:ext cx="7543800" cy="4419600"/>
          </a:xfrm>
        </p:spPr>
        <p:txBody>
          <a:bodyPr>
            <a:normAutofit/>
          </a:bodyPr>
          <a:lstStyle/>
          <a:p>
            <a:r>
              <a:rPr lang="en-US" dirty="0" smtClean="0"/>
              <a:t>AKA “statement of purpose,” “letter of intent,” “personal narrative,” etc., or may be in the form of an essay or series of questions</a:t>
            </a:r>
          </a:p>
          <a:p>
            <a:r>
              <a:rPr lang="en-US" dirty="0" smtClean="0"/>
              <a:t>Carefully address specific details from advertisement or posting; answer specific prompts if provided</a:t>
            </a:r>
          </a:p>
          <a:p>
            <a:r>
              <a:rPr lang="en-US" dirty="0" smtClean="0"/>
              <a:t>Tailor letters to individual positions or programs</a:t>
            </a:r>
          </a:p>
          <a:p>
            <a:r>
              <a:rPr lang="en-US" altLang="en-US" dirty="0">
                <a:cs typeface="Times New Roman" pitchFamily="18" charset="0"/>
              </a:rPr>
              <a:t>Avoid cliché and simple biographies</a:t>
            </a:r>
          </a:p>
          <a:p>
            <a:r>
              <a:rPr lang="en-US" altLang="en-US" dirty="0">
                <a:cs typeface="Times New Roman" pitchFamily="18" charset="0"/>
              </a:rPr>
              <a:t>Talk about your </a:t>
            </a:r>
            <a:r>
              <a:rPr lang="en-US" altLang="en-US" dirty="0" smtClean="0">
                <a:cs typeface="Times New Roman" pitchFamily="18" charset="0"/>
              </a:rPr>
              <a:t>specific skills and experiences </a:t>
            </a:r>
            <a:r>
              <a:rPr lang="en-US" altLang="en-US" dirty="0">
                <a:cs typeface="Times New Roman" pitchFamily="18" charset="0"/>
              </a:rPr>
              <a:t>and how they lead to your goals</a:t>
            </a:r>
            <a:r>
              <a:rPr lang="en-US" altLang="en-US" dirty="0" smtClean="0">
                <a:cs typeface="Times New Roman" pitchFamily="18" charset="0"/>
              </a:rPr>
              <a:t>.</a:t>
            </a:r>
            <a:endParaRPr lang="en-US" altLang="en-US" dirty="0">
              <a:cs typeface="Times New Roman" pitchFamily="18" charset="0"/>
            </a:endParaRPr>
          </a:p>
        </p:txBody>
      </p:sp>
      <p:sp>
        <p:nvSpPr>
          <p:cNvPr id="4" name="Slide Number Placeholder 3"/>
          <p:cNvSpPr>
            <a:spLocks noGrp="1"/>
          </p:cNvSpPr>
          <p:nvPr>
            <p:ph type="sldNum" sz="quarter" idx="12"/>
          </p:nvPr>
        </p:nvSpPr>
        <p:spPr/>
        <p:txBody>
          <a:bodyPr/>
          <a:lstStyle/>
          <a:p>
            <a:fld id="{BFEBEB0A-9E3D-4B14-9782-E2AE3DA60D96}" type="slidenum">
              <a:rPr lang="en-US" smtClean="0"/>
              <a:pPr/>
              <a:t>29</a:t>
            </a:fld>
            <a:endParaRPr lang="en-US"/>
          </a:p>
        </p:txBody>
      </p:sp>
    </p:spTree>
    <p:extLst>
      <p:ext uri="{BB962C8B-B14F-4D97-AF65-F5344CB8AC3E}">
        <p14:creationId xmlns:p14="http://schemas.microsoft.com/office/powerpoint/2010/main" val="2591368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685800" y="2616200"/>
            <a:ext cx="7772400" cy="1041565"/>
          </a:xfrm>
          <a:prstGeom prst="rect">
            <a:avLst/>
          </a:prstGeom>
        </p:spPr>
        <p:txBody>
          <a:bodyPr lIns="91425" tIns="91425" rIns="91425" bIns="91425" anchor="b" anchorCtr="0">
            <a:noAutofit/>
          </a:bodyPr>
          <a:lstStyle/>
          <a:p>
            <a:pPr>
              <a:spcBef>
                <a:spcPts val="0"/>
              </a:spcBef>
              <a:buNone/>
            </a:pPr>
            <a:r>
              <a:rPr lang="en" sz="4000" dirty="0"/>
              <a:t>Sciences Internship Program</a:t>
            </a:r>
          </a:p>
        </p:txBody>
      </p:sp>
      <p:sp>
        <p:nvSpPr>
          <p:cNvPr id="31" name="Shape 31"/>
          <p:cNvSpPr txBox="1">
            <a:spLocks noGrp="1"/>
          </p:cNvSpPr>
          <p:nvPr>
            <p:ph type="subTitle" idx="1"/>
          </p:nvPr>
        </p:nvSpPr>
        <p:spPr>
          <a:xfrm>
            <a:off x="685800" y="3786738"/>
            <a:ext cx="7772400" cy="1046316"/>
          </a:xfrm>
          <a:prstGeom prst="rect">
            <a:avLst/>
          </a:prstGeom>
        </p:spPr>
        <p:txBody>
          <a:bodyPr lIns="91425" tIns="91425" rIns="91425" bIns="91425" anchor="t" anchorCtr="0">
            <a:noAutofit/>
          </a:bodyPr>
          <a:lstStyle/>
          <a:p>
            <a:pPr>
              <a:spcBef>
                <a:spcPts val="0"/>
              </a:spcBef>
              <a:buNone/>
            </a:pPr>
            <a:r>
              <a:rPr lang="en"/>
              <a:t>Promoting Student Success in STEM</a:t>
            </a:r>
          </a:p>
        </p:txBody>
      </p:sp>
      <p:sp>
        <p:nvSpPr>
          <p:cNvPr id="6" name="Title 1"/>
          <p:cNvSpPr txBox="1">
            <a:spLocks/>
          </p:cNvSpPr>
          <p:nvPr/>
        </p:nvSpPr>
        <p:spPr>
          <a:xfrm>
            <a:off x="762000" y="4572000"/>
            <a:ext cx="6781800" cy="1600200"/>
          </a:xfrm>
          <a:prstGeom prst="rect">
            <a:avLst/>
          </a:prstGeom>
        </p:spPr>
        <p:txBody>
          <a:bodyPr vert="horz" lIns="91425" tIns="91425" rIns="91425" bIns="91425" rtlCol="0" anchor="b" anchorCtr="0">
            <a:normAutofit/>
          </a:bodyPr>
          <a:lstStyle>
            <a:lvl1pPr algn="l" defTabSz="914400" rtl="0" eaLnBrk="1" latinLnBrk="0" hangingPunct="1">
              <a:spcBef>
                <a:spcPts val="0"/>
              </a:spcBef>
              <a:buNone/>
              <a:defRPr sz="5400" kern="1200">
                <a:solidFill>
                  <a:schemeClr val="tx1">
                    <a:lumMod val="85000"/>
                    <a:lumOff val="15000"/>
                  </a:schemeClr>
                </a:solidFill>
                <a:latin typeface="+mj-lt"/>
                <a:ea typeface="+mj-ea"/>
                <a:cs typeface="+mj-cs"/>
              </a:defRPr>
            </a:lvl1pPr>
            <a:lvl2pPr eaLnBrk="1" hangingPunct="1">
              <a:spcBef>
                <a:spcPts val="0"/>
              </a:spcBef>
              <a:defRPr>
                <a:solidFill>
                  <a:schemeClr val="tx2"/>
                </a:solidFill>
              </a:defRPr>
            </a:lvl2pPr>
            <a:lvl3pPr eaLnBrk="1" hangingPunct="1">
              <a:spcBef>
                <a:spcPts val="0"/>
              </a:spcBef>
              <a:defRPr>
                <a:solidFill>
                  <a:schemeClr val="tx2"/>
                </a:solidFill>
              </a:defRPr>
            </a:lvl3pPr>
            <a:lvl4pPr eaLnBrk="1" hangingPunct="1">
              <a:spcBef>
                <a:spcPts val="0"/>
              </a:spcBef>
              <a:defRPr>
                <a:solidFill>
                  <a:schemeClr val="tx2"/>
                </a:solidFill>
              </a:defRPr>
            </a:lvl4pPr>
            <a:lvl5pPr eaLnBrk="1" hangingPunct="1">
              <a:spcBef>
                <a:spcPts val="0"/>
              </a:spcBef>
              <a:defRPr>
                <a:solidFill>
                  <a:schemeClr val="tx2"/>
                </a:solidFill>
              </a:defRPr>
            </a:lvl5pPr>
            <a:lvl6pPr eaLnBrk="1" hangingPunct="1">
              <a:spcBef>
                <a:spcPts val="0"/>
              </a:spcBef>
              <a:defRPr>
                <a:solidFill>
                  <a:schemeClr val="tx2"/>
                </a:solidFill>
              </a:defRPr>
            </a:lvl6pPr>
            <a:lvl7pPr eaLnBrk="1" hangingPunct="1">
              <a:spcBef>
                <a:spcPts val="0"/>
              </a:spcBef>
              <a:defRPr>
                <a:solidFill>
                  <a:schemeClr val="tx2"/>
                </a:solidFill>
              </a:defRPr>
            </a:lvl7pPr>
            <a:lvl8pPr eaLnBrk="1" hangingPunct="1">
              <a:spcBef>
                <a:spcPts val="0"/>
              </a:spcBef>
              <a:defRPr>
                <a:solidFill>
                  <a:schemeClr val="tx2"/>
                </a:solidFill>
              </a:defRPr>
            </a:lvl8pPr>
            <a:lvl9pPr eaLnBrk="1" hangingPunct="1">
              <a:spcBef>
                <a:spcPts val="0"/>
              </a:spcBef>
              <a:defRPr>
                <a:solidFill>
                  <a:schemeClr val="tx2"/>
                </a:solidFill>
              </a:defRPr>
            </a:lvl9pPr>
          </a:lstStyle>
          <a:p>
            <a:r>
              <a:rPr lang="en-US" dirty="0" smtClean="0"/>
              <a:t>SIP</a:t>
            </a:r>
            <a:endParaRPr lang="en-US" dirty="0"/>
          </a:p>
        </p:txBody>
      </p:sp>
    </p:spTree>
    <p:extLst>
      <p:ext uri="{BB962C8B-B14F-4D97-AF65-F5344CB8AC3E}">
        <p14:creationId xmlns:p14="http://schemas.microsoft.com/office/powerpoint/2010/main" val="955415583"/>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Cover Letters</a:t>
            </a:r>
            <a:endParaRPr lang="en-US" sz="4800" dirty="0"/>
          </a:p>
        </p:txBody>
      </p:sp>
      <p:sp>
        <p:nvSpPr>
          <p:cNvPr id="3" name="Content Placeholder 2"/>
          <p:cNvSpPr>
            <a:spLocks noGrp="1"/>
          </p:cNvSpPr>
          <p:nvPr>
            <p:ph idx="1"/>
          </p:nvPr>
        </p:nvSpPr>
        <p:spPr>
          <a:xfrm>
            <a:off x="762000" y="685800"/>
            <a:ext cx="7543800" cy="4419600"/>
          </a:xfrm>
        </p:spPr>
        <p:txBody>
          <a:bodyPr>
            <a:normAutofit/>
          </a:bodyPr>
          <a:lstStyle/>
          <a:p>
            <a:pPr marL="0" indent="0">
              <a:buNone/>
            </a:pPr>
            <a:r>
              <a:rPr lang="en-US" dirty="0"/>
              <a:t>General Prompts:</a:t>
            </a:r>
          </a:p>
          <a:p>
            <a:r>
              <a:rPr lang="en-US" dirty="0" smtClean="0"/>
              <a:t>What are my academic and career goals? What is my purpose and motivation to achieve these goals?</a:t>
            </a:r>
          </a:p>
          <a:p>
            <a:r>
              <a:rPr lang="en-US" dirty="0" smtClean="0"/>
              <a:t>Why am I interested in this position or institution?</a:t>
            </a:r>
            <a:endParaRPr lang="en-US" dirty="0"/>
          </a:p>
          <a:p>
            <a:r>
              <a:rPr lang="en-US" dirty="0"/>
              <a:t>Why am I an excellent </a:t>
            </a:r>
            <a:r>
              <a:rPr lang="en-US" dirty="0" smtClean="0"/>
              <a:t>fit </a:t>
            </a:r>
            <a:r>
              <a:rPr lang="en-US" dirty="0"/>
              <a:t>for this </a:t>
            </a:r>
            <a:r>
              <a:rPr lang="en-US" dirty="0" smtClean="0"/>
              <a:t>position?</a:t>
            </a:r>
            <a:endParaRPr lang="en-US" dirty="0"/>
          </a:p>
          <a:p>
            <a:r>
              <a:rPr lang="en-US" dirty="0" smtClean="0"/>
              <a:t>What preparation and personal attributes </a:t>
            </a:r>
            <a:r>
              <a:rPr lang="en-US" dirty="0"/>
              <a:t>do I have that demonstrates I will succeed? What can I contribute to </a:t>
            </a:r>
            <a:r>
              <a:rPr lang="en-US" dirty="0" smtClean="0"/>
              <a:t>the position </a:t>
            </a:r>
            <a:r>
              <a:rPr lang="en-US" dirty="0"/>
              <a:t>and institution?</a:t>
            </a:r>
          </a:p>
          <a:p>
            <a:r>
              <a:rPr lang="en-US" dirty="0" smtClean="0"/>
              <a:t>How will my participation help me achieve my academic and career goals?</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30</a:t>
            </a:fld>
            <a:endParaRPr lang="en-US"/>
          </a:p>
        </p:txBody>
      </p:sp>
    </p:spTree>
    <p:extLst>
      <p:ext uri="{BB962C8B-B14F-4D97-AF65-F5344CB8AC3E}">
        <p14:creationId xmlns:p14="http://schemas.microsoft.com/office/powerpoint/2010/main" val="33006303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394460" y="0"/>
            <a:ext cx="6583680"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1433178" y="304800"/>
            <a:ext cx="6492240" cy="6072432"/>
          </a:xfrm>
          <a:prstGeom prst="rect">
            <a:avLst/>
          </a:prstGeom>
          <a:solidFill>
            <a:srgbClr val="FFFFFF"/>
          </a:solidFill>
        </p:spPr>
        <p:txBody>
          <a:bodyPr wrap="square" rtlCol="0">
            <a:spAutoFit/>
          </a:bodyPr>
          <a:lstStyle/>
          <a:p>
            <a:pPr algn="ctr">
              <a:lnSpc>
                <a:spcPct val="90000"/>
              </a:lnSpc>
            </a:pPr>
            <a:r>
              <a:rPr lang="en-US" sz="1600" b="1" dirty="0" smtClean="0">
                <a:solidFill>
                  <a:prstClr val="black"/>
                </a:solidFill>
                <a:latin typeface="Arial"/>
                <a:cs typeface="Arial"/>
              </a:rPr>
              <a:t>Jonathan Lopez</a:t>
            </a:r>
          </a:p>
          <a:p>
            <a:pPr>
              <a:lnSpc>
                <a:spcPct val="90000"/>
              </a:lnSpc>
            </a:pPr>
            <a:endParaRPr lang="en-US" sz="1600" dirty="0" smtClean="0">
              <a:solidFill>
                <a:prstClr val="black"/>
              </a:solidFill>
              <a:latin typeface="Arial"/>
              <a:cs typeface="Arial"/>
            </a:endParaRPr>
          </a:p>
          <a:p>
            <a:pPr>
              <a:lnSpc>
                <a:spcPct val="90000"/>
              </a:lnSpc>
            </a:pPr>
            <a:endParaRPr lang="en-US" sz="1200" dirty="0">
              <a:solidFill>
                <a:prstClr val="black"/>
              </a:solidFill>
              <a:latin typeface="Arial"/>
              <a:cs typeface="Arial"/>
            </a:endParaRPr>
          </a:p>
          <a:p>
            <a:pPr>
              <a:lnSpc>
                <a:spcPct val="90000"/>
              </a:lnSpc>
            </a:pPr>
            <a:endParaRPr lang="en-US" dirty="0" smtClean="0">
              <a:solidFill>
                <a:prstClr val="black"/>
              </a:solidFill>
              <a:latin typeface="Arial"/>
              <a:cs typeface="Arial"/>
            </a:endParaRPr>
          </a:p>
          <a:p>
            <a:pPr>
              <a:lnSpc>
                <a:spcPct val="90000"/>
              </a:lnSpc>
            </a:pPr>
            <a:endParaRPr lang="en-US" sz="1200" dirty="0" smtClean="0">
              <a:solidFill>
                <a:prstClr val="black"/>
              </a:solidFill>
              <a:latin typeface="Arial"/>
              <a:cs typeface="Arial"/>
            </a:endParaRPr>
          </a:p>
          <a:p>
            <a:pPr>
              <a:lnSpc>
                <a:spcPct val="90000"/>
              </a:lnSpc>
            </a:pPr>
            <a:r>
              <a:rPr lang="en-US" sz="1200" dirty="0" smtClean="0">
                <a:solidFill>
                  <a:prstClr val="black"/>
                </a:solidFill>
                <a:latin typeface="Arial"/>
                <a:cs typeface="Arial"/>
              </a:rPr>
              <a:t>November 20, 2013</a:t>
            </a:r>
          </a:p>
          <a:p>
            <a:pPr>
              <a:lnSpc>
                <a:spcPct val="90000"/>
              </a:lnSpc>
            </a:pPr>
            <a:endParaRPr lang="en-US" sz="1200" dirty="0">
              <a:solidFill>
                <a:prstClr val="black"/>
              </a:solidFill>
              <a:latin typeface="Arial"/>
              <a:cs typeface="Arial"/>
            </a:endParaRPr>
          </a:p>
          <a:p>
            <a:pPr>
              <a:lnSpc>
                <a:spcPct val="90000"/>
              </a:lnSpc>
            </a:pPr>
            <a:r>
              <a:rPr lang="en-US" sz="1200" dirty="0" smtClean="0">
                <a:solidFill>
                  <a:prstClr val="black"/>
                </a:solidFill>
                <a:latin typeface="Arial"/>
                <a:cs typeface="Arial"/>
              </a:rPr>
              <a:t>Sandy Smith</a:t>
            </a:r>
          </a:p>
          <a:p>
            <a:pPr>
              <a:lnSpc>
                <a:spcPct val="90000"/>
              </a:lnSpc>
            </a:pPr>
            <a:r>
              <a:rPr lang="en-US" sz="1200" dirty="0" smtClean="0">
                <a:solidFill>
                  <a:prstClr val="black"/>
                </a:solidFill>
                <a:latin typeface="Arial"/>
                <a:cs typeface="Arial"/>
              </a:rPr>
              <a:t>Student Employment Programs Manager</a:t>
            </a:r>
          </a:p>
          <a:p>
            <a:pPr>
              <a:lnSpc>
                <a:spcPct val="90000"/>
              </a:lnSpc>
            </a:pPr>
            <a:r>
              <a:rPr lang="en-US" sz="1200" dirty="0" smtClean="0">
                <a:solidFill>
                  <a:prstClr val="black"/>
                </a:solidFill>
                <a:latin typeface="Arial"/>
                <a:cs typeface="Arial"/>
              </a:rPr>
              <a:t>U.S. Department of Agriculture</a:t>
            </a:r>
            <a:endParaRPr lang="en-US" sz="1200" dirty="0">
              <a:solidFill>
                <a:prstClr val="black"/>
              </a:solidFill>
              <a:latin typeface="Arial"/>
              <a:cs typeface="Arial"/>
            </a:endParaRPr>
          </a:p>
          <a:p>
            <a:pPr>
              <a:lnSpc>
                <a:spcPct val="90000"/>
              </a:lnSpc>
            </a:pPr>
            <a:r>
              <a:rPr lang="en-US" sz="1200" dirty="0" smtClean="0">
                <a:solidFill>
                  <a:prstClr val="black"/>
                </a:solidFill>
                <a:latin typeface="Arial"/>
                <a:cs typeface="Arial"/>
              </a:rPr>
              <a:t>1400 Independence Ave., SW</a:t>
            </a:r>
          </a:p>
          <a:p>
            <a:pPr>
              <a:lnSpc>
                <a:spcPct val="90000"/>
              </a:lnSpc>
            </a:pPr>
            <a:r>
              <a:rPr lang="en-US" sz="1200" dirty="0" smtClean="0">
                <a:solidFill>
                  <a:prstClr val="black"/>
                </a:solidFill>
                <a:latin typeface="Arial"/>
                <a:cs typeface="Arial"/>
              </a:rPr>
              <a:t>Washington, DC 20250</a:t>
            </a:r>
            <a:endParaRPr lang="en-US" sz="1200" dirty="0">
              <a:solidFill>
                <a:prstClr val="black"/>
              </a:solidFill>
              <a:latin typeface="Arial"/>
              <a:cs typeface="Arial"/>
            </a:endParaRPr>
          </a:p>
          <a:p>
            <a:pPr>
              <a:lnSpc>
                <a:spcPct val="90000"/>
              </a:lnSpc>
            </a:pPr>
            <a:endParaRPr lang="en-US" sz="1200" dirty="0" smtClean="0">
              <a:solidFill>
                <a:prstClr val="black"/>
              </a:solidFill>
              <a:latin typeface="Arial"/>
              <a:cs typeface="Arial"/>
            </a:endParaRPr>
          </a:p>
          <a:p>
            <a:pPr>
              <a:lnSpc>
                <a:spcPct val="90000"/>
              </a:lnSpc>
            </a:pPr>
            <a:r>
              <a:rPr lang="en-US" sz="1200" dirty="0" smtClean="0">
                <a:solidFill>
                  <a:prstClr val="black"/>
                </a:solidFill>
                <a:latin typeface="Arial"/>
                <a:cs typeface="Arial"/>
              </a:rPr>
              <a:t>Dear Ms. Smith,</a:t>
            </a:r>
            <a:endParaRPr lang="en-US" sz="1600" dirty="0" smtClean="0">
              <a:solidFill>
                <a:prstClr val="black"/>
              </a:solidFill>
              <a:latin typeface="Arial"/>
              <a:cs typeface="Arial"/>
            </a:endParaRPr>
          </a:p>
          <a:p>
            <a:pPr>
              <a:lnSpc>
                <a:spcPct val="90000"/>
              </a:lnSpc>
            </a:pPr>
            <a:endParaRPr lang="en-US" sz="1200" dirty="0">
              <a:solidFill>
                <a:prstClr val="black"/>
              </a:solidFill>
              <a:latin typeface="Arial"/>
              <a:cs typeface="Arial"/>
            </a:endParaRPr>
          </a:p>
          <a:p>
            <a:pPr>
              <a:lnSpc>
                <a:spcPct val="90000"/>
              </a:lnSpc>
            </a:pPr>
            <a:r>
              <a:rPr lang="en-US" sz="1200" dirty="0" smtClean="0">
                <a:solidFill>
                  <a:prstClr val="black"/>
                </a:solidFill>
                <a:latin typeface="Arial"/>
                <a:cs typeface="Arial"/>
              </a:rPr>
              <a:t>As a third year student in Environmental Science Technology and Policy with a minor</a:t>
            </a:r>
          </a:p>
          <a:p>
            <a:pPr>
              <a:lnSpc>
                <a:spcPct val="90000"/>
              </a:lnSpc>
            </a:pPr>
            <a:r>
              <a:rPr lang="en-US" sz="1200" dirty="0" smtClean="0">
                <a:solidFill>
                  <a:prstClr val="black"/>
                </a:solidFill>
                <a:latin typeface="Arial"/>
                <a:cs typeface="Arial"/>
              </a:rPr>
              <a:t>in Marine Biology, I am interested in expanding my skills in research through an</a:t>
            </a:r>
          </a:p>
          <a:p>
            <a:pPr>
              <a:lnSpc>
                <a:spcPct val="90000"/>
              </a:lnSpc>
            </a:pPr>
            <a:r>
              <a:rPr lang="en-US" sz="1200" dirty="0" smtClean="0">
                <a:solidFill>
                  <a:prstClr val="black"/>
                </a:solidFill>
                <a:latin typeface="Arial"/>
                <a:cs typeface="Arial"/>
              </a:rPr>
              <a:t>internship with the USDA. The scientific research summer internship position listed</a:t>
            </a:r>
          </a:p>
          <a:p>
            <a:pPr>
              <a:lnSpc>
                <a:spcPct val="90000"/>
              </a:lnSpc>
            </a:pPr>
            <a:r>
              <a:rPr lang="en-US" sz="1200" dirty="0" smtClean="0">
                <a:solidFill>
                  <a:prstClr val="black"/>
                </a:solidFill>
                <a:latin typeface="Arial"/>
                <a:cs typeface="Arial"/>
              </a:rPr>
              <a:t>through CSU Monterey Bay’s Career Services website is the type of position that not</a:t>
            </a:r>
          </a:p>
          <a:p>
            <a:pPr>
              <a:lnSpc>
                <a:spcPct val="90000"/>
              </a:lnSpc>
            </a:pPr>
            <a:r>
              <a:rPr lang="en-US" sz="1200" dirty="0" smtClean="0">
                <a:solidFill>
                  <a:prstClr val="black"/>
                </a:solidFill>
                <a:latin typeface="Arial"/>
                <a:cs typeface="Arial"/>
              </a:rPr>
              <a:t>only can build my skills, but will contribute to improve chemicals used to grow in</a:t>
            </a:r>
          </a:p>
          <a:p>
            <a:pPr>
              <a:lnSpc>
                <a:spcPct val="90000"/>
              </a:lnSpc>
            </a:pPr>
            <a:r>
              <a:rPr lang="en-US" sz="1200" dirty="0" smtClean="0">
                <a:solidFill>
                  <a:prstClr val="black"/>
                </a:solidFill>
                <a:latin typeface="Arial"/>
                <a:cs typeface="Arial"/>
              </a:rPr>
              <a:t>vegetables. </a:t>
            </a:r>
          </a:p>
          <a:p>
            <a:pPr>
              <a:lnSpc>
                <a:spcPct val="90000"/>
              </a:lnSpc>
            </a:pPr>
            <a:endParaRPr lang="en-US" sz="1200" dirty="0">
              <a:solidFill>
                <a:prstClr val="black"/>
              </a:solidFill>
              <a:latin typeface="Arial"/>
              <a:cs typeface="Arial"/>
            </a:endParaRPr>
          </a:p>
          <a:p>
            <a:pPr>
              <a:lnSpc>
                <a:spcPct val="90000"/>
              </a:lnSpc>
            </a:pPr>
            <a:r>
              <a:rPr lang="en-US" sz="1200" dirty="0" smtClean="0">
                <a:solidFill>
                  <a:prstClr val="black"/>
                </a:solidFill>
                <a:latin typeface="Arial"/>
                <a:cs typeface="Arial"/>
              </a:rPr>
              <a:t>I have laboratory and field experience in chemistry, biology, and ecology. I have </a:t>
            </a:r>
          </a:p>
          <a:p>
            <a:pPr>
              <a:lnSpc>
                <a:spcPct val="90000"/>
              </a:lnSpc>
            </a:pPr>
            <a:r>
              <a:rPr lang="en-US" sz="1200" dirty="0" smtClean="0">
                <a:solidFill>
                  <a:prstClr val="black"/>
                </a:solidFill>
                <a:latin typeface="Arial"/>
                <a:cs typeface="Arial"/>
              </a:rPr>
              <a:t>performed tests on water samples, examined specimens for reactions to toxins </a:t>
            </a:r>
          </a:p>
          <a:p>
            <a:pPr>
              <a:lnSpc>
                <a:spcPct val="90000"/>
              </a:lnSpc>
            </a:pPr>
            <a:r>
              <a:rPr lang="en-US" sz="1200" dirty="0" smtClean="0">
                <a:solidFill>
                  <a:prstClr val="black"/>
                </a:solidFill>
                <a:latin typeface="Arial"/>
                <a:cs typeface="Arial"/>
              </a:rPr>
              <a:t>at the Salinas River, and entered findings into databases for analysis. I have </a:t>
            </a:r>
          </a:p>
          <a:p>
            <a:pPr>
              <a:lnSpc>
                <a:spcPct val="90000"/>
              </a:lnSpc>
            </a:pPr>
            <a:r>
              <a:rPr lang="en-US" sz="1200" dirty="0" smtClean="0">
                <a:solidFill>
                  <a:prstClr val="black"/>
                </a:solidFill>
                <a:latin typeface="Arial"/>
                <a:cs typeface="Arial"/>
              </a:rPr>
              <a:t>conducted outdoor labs to assess water chemistry. Last summer, I worked </a:t>
            </a:r>
          </a:p>
          <a:p>
            <a:pPr>
              <a:lnSpc>
                <a:spcPct val="90000"/>
              </a:lnSpc>
            </a:pPr>
            <a:r>
              <a:rPr lang="en-US" sz="1200" dirty="0" smtClean="0">
                <a:solidFill>
                  <a:prstClr val="black"/>
                </a:solidFill>
                <a:latin typeface="Arial"/>
                <a:cs typeface="Arial"/>
              </a:rPr>
              <a:t>as conservation assistant at Yosemite National Park. </a:t>
            </a:r>
          </a:p>
          <a:p>
            <a:pPr>
              <a:lnSpc>
                <a:spcPct val="90000"/>
              </a:lnSpc>
            </a:pPr>
            <a:endParaRPr lang="en-US" sz="1200" dirty="0">
              <a:solidFill>
                <a:prstClr val="black"/>
              </a:solidFill>
              <a:latin typeface="Arial"/>
              <a:cs typeface="Arial"/>
            </a:endParaRPr>
          </a:p>
          <a:p>
            <a:pPr>
              <a:lnSpc>
                <a:spcPct val="90000"/>
              </a:lnSpc>
            </a:pPr>
            <a:r>
              <a:rPr lang="en-US" sz="1200" dirty="0" smtClean="0">
                <a:solidFill>
                  <a:prstClr val="black"/>
                </a:solidFill>
                <a:latin typeface="Arial"/>
                <a:cs typeface="Arial"/>
              </a:rPr>
              <a:t>I believe that I would be an asset to your program. Thank you and I look forward </a:t>
            </a:r>
          </a:p>
          <a:p>
            <a:pPr>
              <a:lnSpc>
                <a:spcPct val="90000"/>
              </a:lnSpc>
            </a:pPr>
            <a:r>
              <a:rPr lang="en-US" sz="1200" dirty="0" smtClean="0">
                <a:solidFill>
                  <a:prstClr val="black"/>
                </a:solidFill>
                <a:latin typeface="Arial"/>
                <a:cs typeface="Arial"/>
              </a:rPr>
              <a:t>to hearing from you. Attached is my résumé. </a:t>
            </a:r>
          </a:p>
          <a:p>
            <a:endParaRPr lang="en-US" sz="1200" dirty="0">
              <a:solidFill>
                <a:prstClr val="black"/>
              </a:solidFill>
              <a:latin typeface="Arial"/>
              <a:cs typeface="Arial"/>
            </a:endParaRPr>
          </a:p>
          <a:p>
            <a:r>
              <a:rPr lang="en-US" sz="1200" dirty="0" smtClean="0">
                <a:solidFill>
                  <a:prstClr val="black"/>
                </a:solidFill>
                <a:latin typeface="Arial"/>
                <a:cs typeface="Arial"/>
              </a:rPr>
              <a:t>Sincerely,</a:t>
            </a:r>
          </a:p>
          <a:p>
            <a:r>
              <a:rPr lang="en-US" sz="1600" spc="300" dirty="0" smtClean="0">
                <a:solidFill>
                  <a:prstClr val="black"/>
                </a:solidFill>
                <a:latin typeface="Freestyle Script"/>
                <a:cs typeface="Freestyle Script"/>
              </a:rPr>
              <a:t>Jonathan Lopez</a:t>
            </a:r>
            <a:endParaRPr lang="en-US" sz="1600" spc="300" dirty="0">
              <a:solidFill>
                <a:prstClr val="black"/>
              </a:solidFill>
              <a:latin typeface="Freestyle Script"/>
              <a:cs typeface="Freestyle Script"/>
            </a:endParaRPr>
          </a:p>
          <a:p>
            <a:r>
              <a:rPr lang="en-US" sz="1200" dirty="0" smtClean="0">
                <a:solidFill>
                  <a:prstClr val="black"/>
                </a:solidFill>
                <a:latin typeface="Arial"/>
                <a:cs typeface="Arial"/>
              </a:rPr>
              <a:t>Jonathan Lopez</a:t>
            </a:r>
          </a:p>
        </p:txBody>
      </p:sp>
      <p:sp>
        <p:nvSpPr>
          <p:cNvPr id="3" name="TextBox 2"/>
          <p:cNvSpPr txBox="1"/>
          <p:nvPr/>
        </p:nvSpPr>
        <p:spPr>
          <a:xfrm>
            <a:off x="1905000" y="543169"/>
            <a:ext cx="5562600" cy="944874"/>
          </a:xfrm>
          <a:prstGeom prst="rect">
            <a:avLst/>
          </a:prstGeom>
          <a:noFill/>
        </p:spPr>
        <p:txBody>
          <a:bodyPr wrap="square" numCol="3" spcCol="0" rtlCol="0">
            <a:spAutoFit/>
          </a:bodyPr>
          <a:lstStyle/>
          <a:p>
            <a:pPr algn="ctr">
              <a:lnSpc>
                <a:spcPct val="90000"/>
              </a:lnSpc>
            </a:pPr>
            <a:r>
              <a:rPr lang="en-US" sz="1200" dirty="0" smtClean="0">
                <a:solidFill>
                  <a:prstClr val="black"/>
                </a:solidFill>
                <a:latin typeface="Arial"/>
                <a:cs typeface="Arial"/>
              </a:rPr>
              <a:t>Current Address:</a:t>
            </a:r>
          </a:p>
          <a:p>
            <a:pPr algn="ctr">
              <a:lnSpc>
                <a:spcPct val="90000"/>
              </a:lnSpc>
            </a:pPr>
            <a:r>
              <a:rPr lang="en-US" sz="1200" dirty="0" smtClean="0">
                <a:solidFill>
                  <a:prstClr val="black"/>
                </a:solidFill>
                <a:latin typeface="Arial"/>
                <a:cs typeface="Arial"/>
              </a:rPr>
              <a:t>206 Willet Hall</a:t>
            </a:r>
          </a:p>
          <a:p>
            <a:pPr algn="ctr">
              <a:lnSpc>
                <a:spcPct val="90000"/>
              </a:lnSpc>
            </a:pPr>
            <a:r>
              <a:rPr lang="en-US" sz="1200" dirty="0" smtClean="0">
                <a:solidFill>
                  <a:prstClr val="black"/>
                </a:solidFill>
                <a:latin typeface="Arial"/>
                <a:cs typeface="Arial"/>
              </a:rPr>
              <a:t>Seaside, CA 93955</a:t>
            </a:r>
          </a:p>
          <a:p>
            <a:pPr algn="ctr">
              <a:lnSpc>
                <a:spcPct val="90000"/>
              </a:lnSpc>
            </a:pPr>
            <a:endParaRPr lang="en-US" sz="1200" dirty="0" smtClean="0">
              <a:solidFill>
                <a:prstClr val="black"/>
              </a:solidFill>
              <a:latin typeface="Arial"/>
              <a:cs typeface="Arial"/>
            </a:endParaRPr>
          </a:p>
          <a:p>
            <a:pPr algn="ctr">
              <a:lnSpc>
                <a:spcPct val="90000"/>
              </a:lnSpc>
            </a:pPr>
            <a:endParaRPr lang="en-US" sz="1200" dirty="0" smtClean="0">
              <a:solidFill>
                <a:prstClr val="black"/>
              </a:solidFill>
              <a:latin typeface="Arial"/>
              <a:cs typeface="Arial"/>
            </a:endParaRPr>
          </a:p>
          <a:p>
            <a:pPr algn="ctr">
              <a:lnSpc>
                <a:spcPct val="90000"/>
              </a:lnSpc>
            </a:pPr>
            <a:endParaRPr lang="en-US" sz="1200" dirty="0" smtClean="0">
              <a:solidFill>
                <a:prstClr val="black"/>
              </a:solidFill>
              <a:latin typeface="Arial"/>
              <a:cs typeface="Arial"/>
            </a:endParaRPr>
          </a:p>
          <a:p>
            <a:pPr algn="ctr">
              <a:lnSpc>
                <a:spcPct val="90000"/>
              </a:lnSpc>
            </a:pPr>
            <a:r>
              <a:rPr lang="en-US" sz="1200" dirty="0" err="1" smtClean="0">
                <a:solidFill>
                  <a:prstClr val="black"/>
                </a:solidFill>
                <a:latin typeface="Arial"/>
                <a:cs typeface="Arial"/>
              </a:rPr>
              <a:t>jlopez@csumb.edu</a:t>
            </a:r>
            <a:endParaRPr lang="en-US" sz="1200" dirty="0" smtClean="0">
              <a:solidFill>
                <a:prstClr val="black"/>
              </a:solidFill>
              <a:latin typeface="Arial"/>
              <a:cs typeface="Arial"/>
            </a:endParaRPr>
          </a:p>
          <a:p>
            <a:pPr algn="ctr">
              <a:lnSpc>
                <a:spcPct val="90000"/>
              </a:lnSpc>
            </a:pPr>
            <a:r>
              <a:rPr lang="en-US" sz="1200" dirty="0" smtClean="0">
                <a:solidFill>
                  <a:prstClr val="black"/>
                </a:solidFill>
                <a:latin typeface="Arial"/>
                <a:cs typeface="Arial"/>
              </a:rPr>
              <a:t>(234) 567-8012</a:t>
            </a:r>
          </a:p>
          <a:p>
            <a:pPr algn="ctr">
              <a:lnSpc>
                <a:spcPct val="90000"/>
              </a:lnSpc>
            </a:pPr>
            <a:endParaRPr lang="en-US" sz="1200" dirty="0" smtClean="0">
              <a:solidFill>
                <a:prstClr val="black"/>
              </a:solidFill>
              <a:latin typeface="Arial"/>
              <a:cs typeface="Arial"/>
            </a:endParaRPr>
          </a:p>
          <a:p>
            <a:pPr algn="ctr">
              <a:lnSpc>
                <a:spcPct val="90000"/>
              </a:lnSpc>
            </a:pPr>
            <a:endParaRPr lang="en-US" sz="1200" dirty="0" smtClean="0">
              <a:solidFill>
                <a:prstClr val="black"/>
              </a:solidFill>
              <a:latin typeface="Arial"/>
              <a:cs typeface="Arial"/>
            </a:endParaRPr>
          </a:p>
          <a:p>
            <a:pPr algn="ctr">
              <a:lnSpc>
                <a:spcPct val="90000"/>
              </a:lnSpc>
            </a:pPr>
            <a:r>
              <a:rPr lang="en-US" sz="1200" dirty="0" smtClean="0">
                <a:solidFill>
                  <a:prstClr val="black"/>
                </a:solidFill>
                <a:latin typeface="Arial"/>
                <a:cs typeface="Arial"/>
              </a:rPr>
              <a:t>Permanent Address:</a:t>
            </a:r>
          </a:p>
          <a:p>
            <a:pPr algn="ctr">
              <a:lnSpc>
                <a:spcPct val="90000"/>
              </a:lnSpc>
            </a:pPr>
            <a:r>
              <a:rPr lang="en-US" sz="1200" dirty="0" smtClean="0">
                <a:solidFill>
                  <a:prstClr val="black"/>
                </a:solidFill>
                <a:latin typeface="Arial"/>
                <a:cs typeface="Arial"/>
              </a:rPr>
              <a:t>209 </a:t>
            </a:r>
            <a:r>
              <a:rPr lang="en-US" sz="1200" dirty="0" err="1" smtClean="0">
                <a:solidFill>
                  <a:prstClr val="black"/>
                </a:solidFill>
                <a:latin typeface="Arial"/>
                <a:cs typeface="Arial"/>
              </a:rPr>
              <a:t>Sepulvelda</a:t>
            </a:r>
            <a:r>
              <a:rPr lang="en-US" sz="1200" dirty="0" smtClean="0">
                <a:solidFill>
                  <a:prstClr val="black"/>
                </a:solidFill>
                <a:latin typeface="Arial"/>
                <a:cs typeface="Arial"/>
              </a:rPr>
              <a:t> Blvd.</a:t>
            </a:r>
          </a:p>
          <a:p>
            <a:pPr algn="ctr">
              <a:lnSpc>
                <a:spcPct val="90000"/>
              </a:lnSpc>
            </a:pPr>
            <a:r>
              <a:rPr lang="en-US" sz="1200" dirty="0" smtClean="0">
                <a:solidFill>
                  <a:prstClr val="black"/>
                </a:solidFill>
                <a:latin typeface="Arial"/>
                <a:cs typeface="Arial"/>
              </a:rPr>
              <a:t>Los Angeles, CA 90003</a:t>
            </a:r>
          </a:p>
        </p:txBody>
      </p:sp>
    </p:spTree>
    <p:extLst>
      <p:ext uri="{BB962C8B-B14F-4D97-AF65-F5344CB8AC3E}">
        <p14:creationId xmlns:p14="http://schemas.microsoft.com/office/powerpoint/2010/main" val="1880659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Emailing Cover Letters</a:t>
            </a:r>
            <a:endParaRPr lang="en-US" dirty="0"/>
          </a:p>
        </p:txBody>
      </p:sp>
      <p:sp>
        <p:nvSpPr>
          <p:cNvPr id="3" name="Content Placeholder 2"/>
          <p:cNvSpPr>
            <a:spLocks noGrp="1"/>
          </p:cNvSpPr>
          <p:nvPr>
            <p:ph idx="1"/>
          </p:nvPr>
        </p:nvSpPr>
        <p:spPr/>
        <p:txBody>
          <a:bodyPr>
            <a:normAutofit/>
          </a:bodyPr>
          <a:lstStyle/>
          <a:p>
            <a:r>
              <a:rPr lang="en-US" altLang="en-US" dirty="0" smtClean="0">
                <a:ea typeface="ＭＳ Ｐゴシック" charset="-128"/>
              </a:rPr>
              <a:t>Write an email whose content is an “abstract” of your cover letter.</a:t>
            </a:r>
          </a:p>
          <a:p>
            <a:pPr lvl="1"/>
            <a:r>
              <a:rPr lang="en-US" altLang="en-US" dirty="0" smtClean="0">
                <a:ea typeface="ＭＳ Ｐゴシック" charset="-128"/>
              </a:rPr>
              <a:t>Introduce </a:t>
            </a:r>
            <a:r>
              <a:rPr lang="en-US" altLang="en-US" dirty="0">
                <a:ea typeface="ＭＳ Ｐゴシック" charset="-128"/>
              </a:rPr>
              <a:t>yourself concisely, in 1-2 sentences </a:t>
            </a:r>
          </a:p>
          <a:p>
            <a:pPr lvl="1"/>
            <a:r>
              <a:rPr lang="en-US" altLang="en-US" dirty="0" smtClean="0">
                <a:ea typeface="ＭＳ Ｐゴシック" charset="-128"/>
              </a:rPr>
              <a:t>Summarize your qualifications and interest</a:t>
            </a:r>
          </a:p>
          <a:p>
            <a:pPr lvl="1"/>
            <a:r>
              <a:rPr lang="en-US" altLang="en-US" dirty="0" smtClean="0">
                <a:ea typeface="ＭＳ Ｐゴシック" charset="-128"/>
              </a:rPr>
              <a:t>Consider ending with straight forward question or request (e.g. asking for information or interview) to encourage correspondence.</a:t>
            </a:r>
          </a:p>
          <a:p>
            <a:r>
              <a:rPr lang="en-US" dirty="0" smtClean="0">
                <a:ea typeface="ＭＳ Ｐゴシック" charset="-128"/>
              </a:rPr>
              <a:t>Attach full cover letter and resume.  Be sure to refer to them in the text of your email.</a:t>
            </a:r>
            <a:endParaRPr lang="en-US" dirty="0"/>
          </a:p>
        </p:txBody>
      </p:sp>
    </p:spTree>
    <p:extLst>
      <p:ext uri="{BB962C8B-B14F-4D97-AF65-F5344CB8AC3E}">
        <p14:creationId xmlns:p14="http://schemas.microsoft.com/office/powerpoint/2010/main" val="4273928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What do you want to do or gain by participating in an internship?</a:t>
            </a:r>
          </a:p>
          <a:p>
            <a:r>
              <a:rPr lang="en-US" dirty="0"/>
              <a:t>What motivates you to pursue an internship, and how does this position relate to your goals?</a:t>
            </a:r>
          </a:p>
          <a:p>
            <a:r>
              <a:rPr lang="en-US" dirty="0" smtClean="0"/>
              <a:t>What training and experiences have prepared you for an internship?</a:t>
            </a:r>
          </a:p>
          <a:p>
            <a:r>
              <a:rPr lang="en-US" dirty="0" smtClean="0"/>
              <a:t>What attributes do you have that will allow you to succeed?</a:t>
            </a:r>
          </a:p>
        </p:txBody>
      </p:sp>
      <p:sp>
        <p:nvSpPr>
          <p:cNvPr id="4" name="Text Placeholder 3"/>
          <p:cNvSpPr>
            <a:spLocks noGrp="1"/>
          </p:cNvSpPr>
          <p:nvPr>
            <p:ph type="body" sz="half" idx="2"/>
          </p:nvPr>
        </p:nvSpPr>
        <p:spPr/>
        <p:txBody>
          <a:bodyPr>
            <a:normAutofit/>
          </a:bodyPr>
          <a:lstStyle/>
          <a:p>
            <a:r>
              <a:rPr lang="en-US" sz="2800" b="1" dirty="0" smtClean="0"/>
              <a:t>Brainstorm your cover letter</a:t>
            </a:r>
          </a:p>
        </p:txBody>
      </p:sp>
      <p:sp>
        <p:nvSpPr>
          <p:cNvPr id="5" name="Slide Number Placeholder 4"/>
          <p:cNvSpPr>
            <a:spLocks noGrp="1"/>
          </p:cNvSpPr>
          <p:nvPr>
            <p:ph type="sldNum" sz="quarter" idx="12"/>
          </p:nvPr>
        </p:nvSpPr>
        <p:spPr/>
        <p:txBody>
          <a:bodyPr/>
          <a:lstStyle/>
          <a:p>
            <a:fld id="{BFEBEB0A-9E3D-4B14-9782-E2AE3DA60D96}" type="slidenum">
              <a:rPr lang="en-US" smtClean="0"/>
              <a:pPr/>
              <a:t>33</a:t>
            </a:fld>
            <a:endParaRPr lang="en-US"/>
          </a:p>
        </p:txBody>
      </p:sp>
    </p:spTree>
    <p:extLst>
      <p:ext uri="{BB962C8B-B14F-4D97-AF65-F5344CB8AC3E}">
        <p14:creationId xmlns:p14="http://schemas.microsoft.com/office/powerpoint/2010/main" val="3934833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Recommendation Letters</a:t>
            </a:r>
            <a:endParaRPr lang="en-US" sz="4800" dirty="0"/>
          </a:p>
        </p:txBody>
      </p:sp>
      <p:sp>
        <p:nvSpPr>
          <p:cNvPr id="3" name="Content Placeholder 2"/>
          <p:cNvSpPr>
            <a:spLocks noGrp="1"/>
          </p:cNvSpPr>
          <p:nvPr>
            <p:ph idx="1"/>
          </p:nvPr>
        </p:nvSpPr>
        <p:spPr/>
        <p:txBody>
          <a:bodyPr>
            <a:normAutofit/>
          </a:bodyPr>
          <a:lstStyle/>
          <a:p>
            <a:r>
              <a:rPr lang="en-US" dirty="0" smtClean="0"/>
              <a:t>Build relationships with potential references and letter writers</a:t>
            </a:r>
          </a:p>
          <a:p>
            <a:r>
              <a:rPr lang="en-US" dirty="0" smtClean="0"/>
              <a:t>Choose references and letter writers carefully</a:t>
            </a:r>
          </a:p>
          <a:p>
            <a:r>
              <a:rPr lang="en-US" dirty="0" smtClean="0"/>
              <a:t>Provide letter writers ample time</a:t>
            </a:r>
          </a:p>
          <a:p>
            <a:r>
              <a:rPr lang="en-US" dirty="0" smtClean="0"/>
              <a:t>Provide letter writers with necessary information:</a:t>
            </a:r>
          </a:p>
          <a:p>
            <a:pPr lvl="1"/>
            <a:r>
              <a:rPr lang="en-US" dirty="0" smtClean="0"/>
              <a:t>Program description and instructions for submitting letter</a:t>
            </a:r>
          </a:p>
          <a:p>
            <a:pPr lvl="1"/>
            <a:r>
              <a:rPr lang="en-US" dirty="0"/>
              <a:t>Y</a:t>
            </a:r>
            <a:r>
              <a:rPr lang="en-US" dirty="0" smtClean="0"/>
              <a:t>our application materials</a:t>
            </a:r>
          </a:p>
          <a:p>
            <a:pPr lvl="1"/>
            <a:r>
              <a:rPr lang="en-US" dirty="0"/>
              <a:t>I</a:t>
            </a:r>
            <a:r>
              <a:rPr lang="en-US" dirty="0" smtClean="0"/>
              <a:t>nformation you wish for them to include in their letter</a:t>
            </a:r>
          </a:p>
          <a:p>
            <a:r>
              <a:rPr lang="en-US" dirty="0" smtClean="0"/>
              <a:t>Send reminders and thanks </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34</a:t>
            </a:fld>
            <a:endParaRPr lang="en-US"/>
          </a:p>
        </p:txBody>
      </p:sp>
    </p:spTree>
    <p:extLst>
      <p:ext uri="{BB962C8B-B14F-4D97-AF65-F5344CB8AC3E}">
        <p14:creationId xmlns:p14="http://schemas.microsoft.com/office/powerpoint/2010/main" val="25345174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08178125"/>
              </p:ext>
            </p:extLst>
          </p:nvPr>
        </p:nvGraphicFramePr>
        <p:xfrm>
          <a:off x="3733800" y="1447800"/>
          <a:ext cx="4594224" cy="2966720"/>
        </p:xfrm>
        <a:graphic>
          <a:graphicData uri="http://schemas.openxmlformats.org/drawingml/2006/table">
            <a:tbl>
              <a:tblPr firstRow="1" bandRow="1">
                <a:tableStyleId>{5C22544A-7EE6-4342-B048-85BDC9FD1C3A}</a:tableStyleId>
              </a:tblPr>
              <a:tblGrid>
                <a:gridCol w="1148556"/>
                <a:gridCol w="1148556"/>
                <a:gridCol w="1148556"/>
                <a:gridCol w="1148556"/>
              </a:tblGrid>
              <a:tr h="370840">
                <a:tc>
                  <a:txBody>
                    <a:bodyPr/>
                    <a:lstStyle/>
                    <a:p>
                      <a:r>
                        <a:rPr lang="en-US" dirty="0" smtClean="0"/>
                        <a:t>Attribute</a:t>
                      </a:r>
                      <a:endParaRPr lang="en-US" dirty="0"/>
                    </a:p>
                  </a:txBody>
                  <a:tcPr/>
                </a:tc>
                <a:tc>
                  <a:txBody>
                    <a:bodyPr/>
                    <a:lstStyle/>
                    <a:p>
                      <a:r>
                        <a:rPr lang="en-US" dirty="0" smtClean="0"/>
                        <a:t>Letter</a:t>
                      </a:r>
                      <a:r>
                        <a:rPr lang="en-US" baseline="0" dirty="0" smtClean="0"/>
                        <a:t> 1</a:t>
                      </a:r>
                      <a:endParaRPr lang="en-US" dirty="0"/>
                    </a:p>
                  </a:txBody>
                  <a:tcPr/>
                </a:tc>
                <a:tc>
                  <a:txBody>
                    <a:bodyPr/>
                    <a:lstStyle/>
                    <a:p>
                      <a:r>
                        <a:rPr lang="en-US" dirty="0" smtClean="0"/>
                        <a:t>Letter</a:t>
                      </a:r>
                      <a:r>
                        <a:rPr lang="en-US" baseline="0" dirty="0" smtClean="0"/>
                        <a:t> 2</a:t>
                      </a:r>
                      <a:endParaRPr lang="en-US" dirty="0"/>
                    </a:p>
                  </a:txBody>
                  <a:tcPr/>
                </a:tc>
                <a:tc>
                  <a:txBody>
                    <a:bodyPr/>
                    <a:lstStyle/>
                    <a:p>
                      <a:r>
                        <a:rPr lang="en-US" dirty="0" smtClean="0"/>
                        <a:t>Letter 3</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4" name="Text Placeholder 3"/>
          <p:cNvSpPr>
            <a:spLocks noGrp="1"/>
          </p:cNvSpPr>
          <p:nvPr>
            <p:ph type="body" sz="half" idx="2"/>
          </p:nvPr>
        </p:nvSpPr>
        <p:spPr/>
        <p:txBody>
          <a:bodyPr>
            <a:normAutofit/>
          </a:bodyPr>
          <a:lstStyle/>
          <a:p>
            <a:r>
              <a:rPr lang="en-US" sz="2800" b="1" dirty="0" smtClean="0"/>
              <a:t>Plan your letter requests</a:t>
            </a:r>
          </a:p>
        </p:txBody>
      </p:sp>
      <p:sp>
        <p:nvSpPr>
          <p:cNvPr id="5" name="Slide Number Placeholder 4"/>
          <p:cNvSpPr>
            <a:spLocks noGrp="1"/>
          </p:cNvSpPr>
          <p:nvPr>
            <p:ph type="sldNum" sz="quarter" idx="12"/>
          </p:nvPr>
        </p:nvSpPr>
        <p:spPr/>
        <p:txBody>
          <a:bodyPr/>
          <a:lstStyle/>
          <a:p>
            <a:fld id="{BFEBEB0A-9E3D-4B14-9782-E2AE3DA60D96}" type="slidenum">
              <a:rPr lang="en-US" smtClean="0"/>
              <a:pPr/>
              <a:t>35</a:t>
            </a:fld>
            <a:endParaRPr lang="en-US"/>
          </a:p>
        </p:txBody>
      </p:sp>
    </p:spTree>
    <p:extLst>
      <p:ext uri="{BB962C8B-B14F-4D97-AF65-F5344CB8AC3E}">
        <p14:creationId xmlns:p14="http://schemas.microsoft.com/office/powerpoint/2010/main" val="29944410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More</a:t>
            </a:r>
            <a:endParaRPr lang="en-US" dirty="0"/>
          </a:p>
        </p:txBody>
      </p:sp>
      <p:sp>
        <p:nvSpPr>
          <p:cNvPr id="3" name="Content Placeholder 2"/>
          <p:cNvSpPr>
            <a:spLocks noGrp="1"/>
          </p:cNvSpPr>
          <p:nvPr>
            <p:ph idx="1"/>
          </p:nvPr>
        </p:nvSpPr>
        <p:spPr/>
        <p:txBody>
          <a:bodyPr>
            <a:normAutofit/>
          </a:bodyPr>
          <a:lstStyle/>
          <a:p>
            <a:pPr marL="0" indent="0" algn="ctr">
              <a:spcBef>
                <a:spcPts val="600"/>
              </a:spcBef>
              <a:spcAft>
                <a:spcPts val="1200"/>
              </a:spcAft>
              <a:buNone/>
              <a:defRPr/>
            </a:pPr>
            <a:r>
              <a:rPr lang="en-US" sz="3600" dirty="0">
                <a:ln>
                  <a:solidFill>
                    <a:schemeClr val="tx1"/>
                  </a:solidFill>
                </a:ln>
                <a:solidFill>
                  <a:srgbClr val="000000"/>
                </a:solidFill>
                <a:latin typeface="Verdana" pitchFamily="34" charset="0"/>
                <a:ea typeface="Verdana" pitchFamily="34" charset="0"/>
                <a:cs typeface="Verdana" pitchFamily="34" charset="0"/>
              </a:rPr>
              <a:t>c</a:t>
            </a:r>
            <a:r>
              <a:rPr lang="en-US" sz="3600" dirty="0" smtClean="0">
                <a:ln>
                  <a:solidFill>
                    <a:schemeClr val="tx1"/>
                  </a:solidFill>
                </a:ln>
                <a:solidFill>
                  <a:srgbClr val="000000"/>
                </a:solidFill>
                <a:latin typeface="Verdana" pitchFamily="34" charset="0"/>
                <a:ea typeface="Verdana" pitchFamily="34" charset="0"/>
                <a:cs typeface="Verdana" pitchFamily="34" charset="0"/>
              </a:rPr>
              <a:t>sumb.edu/sip</a:t>
            </a:r>
            <a:endParaRPr lang="en-US" sz="3600" dirty="0">
              <a:ln>
                <a:solidFill>
                  <a:schemeClr val="tx1"/>
                </a:solidFill>
              </a:ln>
              <a:solidFill>
                <a:srgbClr val="000000"/>
              </a:solidFill>
              <a:latin typeface="Verdana" pitchFamily="34" charset="0"/>
              <a:ea typeface="Verdana" pitchFamily="34" charset="0"/>
              <a:cs typeface="Verdana" pitchFamily="34" charset="0"/>
            </a:endParaRPr>
          </a:p>
          <a:p>
            <a:pPr marL="0" indent="0" algn="ctr">
              <a:spcBef>
                <a:spcPts val="600"/>
              </a:spcBef>
              <a:spcAft>
                <a:spcPts val="1200"/>
              </a:spcAft>
              <a:buNone/>
              <a:defRPr/>
            </a:pPr>
            <a:r>
              <a:rPr lang="en-US" sz="3600" dirty="0" smtClean="0">
                <a:ln>
                  <a:solidFill>
                    <a:schemeClr val="tx1"/>
                  </a:solidFill>
                </a:ln>
                <a:solidFill>
                  <a:srgbClr val="000000"/>
                </a:solidFill>
                <a:latin typeface="Verdana" pitchFamily="34" charset="0"/>
                <a:ea typeface="Verdana" pitchFamily="34" charset="0"/>
                <a:cs typeface="Verdana" pitchFamily="34" charset="0"/>
              </a:rPr>
              <a:t>csumb.edu/</a:t>
            </a:r>
            <a:r>
              <a:rPr lang="en-US" sz="3600" dirty="0" err="1" smtClean="0">
                <a:ln>
                  <a:solidFill>
                    <a:schemeClr val="tx1"/>
                  </a:solidFill>
                </a:ln>
                <a:solidFill>
                  <a:srgbClr val="000000"/>
                </a:solidFill>
                <a:latin typeface="Verdana" pitchFamily="34" charset="0"/>
                <a:ea typeface="Verdana" pitchFamily="34" charset="0"/>
                <a:cs typeface="Verdana" pitchFamily="34" charset="0"/>
              </a:rPr>
              <a:t>uroc</a:t>
            </a:r>
            <a:endParaRPr lang="en-US" sz="3600" dirty="0">
              <a:ln>
                <a:solidFill>
                  <a:schemeClr val="tx1"/>
                </a:solidFill>
              </a:ln>
              <a:solidFill>
                <a:srgbClr val="000000"/>
              </a:solidFill>
              <a:latin typeface="Verdana" pitchFamily="34" charset="0"/>
              <a:ea typeface="Verdana" pitchFamily="34" charset="0"/>
              <a:cs typeface="Verdana" pitchFamily="34" charset="0"/>
            </a:endParaRPr>
          </a:p>
          <a:p>
            <a:pPr marL="0" indent="0" algn="ctr">
              <a:spcBef>
                <a:spcPts val="600"/>
              </a:spcBef>
              <a:spcAft>
                <a:spcPts val="1200"/>
              </a:spcAft>
              <a:buNone/>
              <a:defRPr/>
            </a:pPr>
            <a:r>
              <a:rPr lang="en-US" sz="3600" dirty="0" smtClean="0">
                <a:ln>
                  <a:solidFill>
                    <a:schemeClr val="tx1"/>
                  </a:solidFill>
                </a:ln>
                <a:solidFill>
                  <a:srgbClr val="000000"/>
                </a:solidFill>
                <a:latin typeface="Verdana" pitchFamily="34" charset="0"/>
                <a:ea typeface="Verdana" pitchFamily="34" charset="0"/>
                <a:cs typeface="Verdana" pitchFamily="34" charset="0"/>
              </a:rPr>
              <a:t>csumb.edu/career</a:t>
            </a:r>
            <a:endParaRPr lang="en-US" sz="3600" dirty="0">
              <a:ln>
                <a:solidFill>
                  <a:schemeClr val="tx1"/>
                </a:solidFill>
              </a:ln>
              <a:solidFill>
                <a:srgbClr val="000000"/>
              </a:solidFill>
              <a:latin typeface="Verdana" pitchFamily="34" charset="0"/>
              <a:ea typeface="Verdana" pitchFamily="34" charset="0"/>
              <a:cs typeface="Verdana" pitchFamily="34" charset="0"/>
            </a:endParaRPr>
          </a:p>
          <a:p>
            <a:pPr marL="0" indent="0" algn="ctr">
              <a:spcBef>
                <a:spcPts val="0"/>
              </a:spcBef>
              <a:spcAft>
                <a:spcPts val="0"/>
              </a:spcAft>
              <a:buNone/>
              <a:defRPr/>
            </a:pPr>
            <a:endParaRPr lang="en-US" dirty="0">
              <a:ln>
                <a:solidFill>
                  <a:schemeClr val="tx1"/>
                </a:solidFill>
              </a:ln>
              <a:solidFill>
                <a:srgbClr val="000000"/>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BFEBEB0A-9E3D-4B14-9782-E2AE3DA60D96}" type="slidenum">
              <a:rPr lang="en-US" smtClean="0"/>
              <a:pPr/>
              <a:t>36</a:t>
            </a:fld>
            <a:endParaRPr lang="en-US"/>
          </a:p>
        </p:txBody>
      </p:sp>
    </p:spTree>
    <p:extLst>
      <p:ext uri="{BB962C8B-B14F-4D97-AF65-F5344CB8AC3E}">
        <p14:creationId xmlns:p14="http://schemas.microsoft.com/office/powerpoint/2010/main" val="509567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9" name="Shape 39"/>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a:spcBef>
                <a:spcPts val="0"/>
              </a:spcBef>
              <a:buNone/>
            </a:pPr>
            <a:r>
              <a:rPr lang="en-US" dirty="0" smtClean="0"/>
              <a:t>Advertising Opportunities</a:t>
            </a:r>
          </a:p>
          <a:p>
            <a:pPr marL="457200" lvl="1" indent="-457200">
              <a:buFont typeface="Arial" panose="020B0604020202020204" pitchFamily="34" charset="0"/>
              <a:buChar char="•"/>
            </a:pPr>
            <a:r>
              <a:rPr lang="en-US" dirty="0" smtClean="0"/>
              <a:t>Creating new internship positions</a:t>
            </a:r>
          </a:p>
          <a:p>
            <a:pPr marL="457200" lvl="1" indent="-457200">
              <a:buFont typeface="Arial" panose="020B0604020202020204" pitchFamily="34" charset="0"/>
              <a:buChar char="•"/>
            </a:pPr>
            <a:r>
              <a:rPr lang="en-US" dirty="0" smtClean="0"/>
              <a:t>Recruiting for select community partners</a:t>
            </a:r>
          </a:p>
          <a:p>
            <a:pPr>
              <a:spcBef>
                <a:spcPts val="0"/>
              </a:spcBef>
              <a:buNone/>
            </a:pPr>
            <a:endParaRPr lang="en-US" dirty="0"/>
          </a:p>
          <a:p>
            <a:pPr>
              <a:spcBef>
                <a:spcPts val="0"/>
              </a:spcBef>
              <a:buNone/>
            </a:pPr>
            <a:r>
              <a:rPr lang="en-US" dirty="0" smtClean="0"/>
              <a:t>Referral services </a:t>
            </a:r>
            <a:endParaRPr lang="en-US" dirty="0"/>
          </a:p>
          <a:p>
            <a:pPr marL="457200" lvl="1" indent="-457200">
              <a:buFont typeface="Arial" panose="020B0604020202020204" pitchFamily="34" charset="0"/>
              <a:buChar char="•"/>
            </a:pPr>
            <a:r>
              <a:rPr lang="en-US" dirty="0" smtClean="0"/>
              <a:t>UROC, Career Services, Center for student success, ASAP</a:t>
            </a:r>
          </a:p>
          <a:p>
            <a:pPr>
              <a:spcBef>
                <a:spcPts val="0"/>
              </a:spcBef>
              <a:buNone/>
            </a:pPr>
            <a:endParaRPr dirty="0"/>
          </a:p>
        </p:txBody>
      </p:sp>
      <p:sp>
        <p:nvSpPr>
          <p:cNvPr id="4" name="Title 1"/>
          <p:cNvSpPr txBox="1">
            <a:spLocks/>
          </p:cNvSpPr>
          <p:nvPr/>
        </p:nvSpPr>
        <p:spPr>
          <a:xfrm>
            <a:off x="762000" y="4572000"/>
            <a:ext cx="6781800" cy="1600200"/>
          </a:xfrm>
          <a:prstGeom prst="rect">
            <a:avLst/>
          </a:prstGeom>
        </p:spPr>
        <p:txBody>
          <a:bodyPr vert="horz" lIns="91425" tIns="91425" rIns="91425" bIns="91425" rtlCol="0" anchor="b" anchorCtr="0">
            <a:normAutofit/>
          </a:bodyPr>
          <a:lstStyle>
            <a:lvl1pPr algn="l" defTabSz="914400" rtl="0" eaLnBrk="1" latinLnBrk="0" hangingPunct="1">
              <a:spcBef>
                <a:spcPts val="0"/>
              </a:spcBef>
              <a:buNone/>
              <a:defRPr sz="5400" kern="1200">
                <a:solidFill>
                  <a:schemeClr val="tx1">
                    <a:lumMod val="85000"/>
                    <a:lumOff val="15000"/>
                  </a:schemeClr>
                </a:solidFill>
                <a:latin typeface="+mj-lt"/>
                <a:ea typeface="+mj-ea"/>
                <a:cs typeface="+mj-cs"/>
              </a:defRPr>
            </a:lvl1pPr>
            <a:lvl2pPr eaLnBrk="1" hangingPunct="1">
              <a:spcBef>
                <a:spcPts val="0"/>
              </a:spcBef>
              <a:defRPr>
                <a:solidFill>
                  <a:schemeClr val="tx2"/>
                </a:solidFill>
              </a:defRPr>
            </a:lvl2pPr>
            <a:lvl3pPr eaLnBrk="1" hangingPunct="1">
              <a:spcBef>
                <a:spcPts val="0"/>
              </a:spcBef>
              <a:defRPr>
                <a:solidFill>
                  <a:schemeClr val="tx2"/>
                </a:solidFill>
              </a:defRPr>
            </a:lvl3pPr>
            <a:lvl4pPr eaLnBrk="1" hangingPunct="1">
              <a:spcBef>
                <a:spcPts val="0"/>
              </a:spcBef>
              <a:defRPr>
                <a:solidFill>
                  <a:schemeClr val="tx2"/>
                </a:solidFill>
              </a:defRPr>
            </a:lvl4pPr>
            <a:lvl5pPr eaLnBrk="1" hangingPunct="1">
              <a:spcBef>
                <a:spcPts val="0"/>
              </a:spcBef>
              <a:defRPr>
                <a:solidFill>
                  <a:schemeClr val="tx2"/>
                </a:solidFill>
              </a:defRPr>
            </a:lvl5pPr>
            <a:lvl6pPr eaLnBrk="1" hangingPunct="1">
              <a:spcBef>
                <a:spcPts val="0"/>
              </a:spcBef>
              <a:defRPr>
                <a:solidFill>
                  <a:schemeClr val="tx2"/>
                </a:solidFill>
              </a:defRPr>
            </a:lvl6pPr>
            <a:lvl7pPr eaLnBrk="1" hangingPunct="1">
              <a:spcBef>
                <a:spcPts val="0"/>
              </a:spcBef>
              <a:defRPr>
                <a:solidFill>
                  <a:schemeClr val="tx2"/>
                </a:solidFill>
              </a:defRPr>
            </a:lvl7pPr>
            <a:lvl8pPr eaLnBrk="1" hangingPunct="1">
              <a:spcBef>
                <a:spcPts val="0"/>
              </a:spcBef>
              <a:defRPr>
                <a:solidFill>
                  <a:schemeClr val="tx2"/>
                </a:solidFill>
              </a:defRPr>
            </a:lvl8pPr>
            <a:lvl9pPr eaLnBrk="1" hangingPunct="1">
              <a:spcBef>
                <a:spcPts val="0"/>
              </a:spcBef>
              <a:defRPr>
                <a:solidFill>
                  <a:schemeClr val="tx2"/>
                </a:solidFill>
              </a:defRPr>
            </a:lvl9pPr>
          </a:lstStyle>
          <a:p>
            <a:r>
              <a:rPr lang="en-US" dirty="0" smtClean="0"/>
              <a:t>What we do</a:t>
            </a:r>
            <a:endParaRPr lang="en-US" dirty="0"/>
          </a:p>
        </p:txBody>
      </p:sp>
    </p:spTree>
    <p:extLst>
      <p:ext uri="{BB962C8B-B14F-4D97-AF65-F5344CB8AC3E}">
        <p14:creationId xmlns:p14="http://schemas.microsoft.com/office/powerpoint/2010/main" val="1975738852"/>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9" name="Shape 39"/>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a:spcBef>
                <a:spcPts val="0"/>
              </a:spcBef>
              <a:buNone/>
            </a:pPr>
            <a:r>
              <a:rPr lang="en-US" dirty="0" smtClean="0"/>
              <a:t>One-on-one Meetings with students</a:t>
            </a:r>
          </a:p>
          <a:p>
            <a:pPr marL="457200" lvl="1" indent="-457200">
              <a:buFont typeface="Arial" panose="020B0604020202020204" pitchFamily="34" charset="0"/>
              <a:buChar char="•"/>
            </a:pPr>
            <a:r>
              <a:rPr lang="en-US" dirty="0" smtClean="0"/>
              <a:t>Advising, connect to resources</a:t>
            </a:r>
          </a:p>
          <a:p>
            <a:pPr marL="457200" lvl="1" indent="-457200">
              <a:buFont typeface="Arial" panose="020B0604020202020204" pitchFamily="34" charset="0"/>
              <a:buChar char="•"/>
            </a:pPr>
            <a:r>
              <a:rPr lang="en-US" dirty="0" smtClean="0"/>
              <a:t>Tips for job searches</a:t>
            </a:r>
          </a:p>
          <a:p>
            <a:pPr marL="457200" lvl="1" indent="-457200">
              <a:buFont typeface="Arial" panose="020B0604020202020204" pitchFamily="34" charset="0"/>
              <a:buChar char="•"/>
            </a:pPr>
            <a:endParaRPr lang="en-US" dirty="0" smtClean="0"/>
          </a:p>
          <a:p>
            <a:pPr>
              <a:spcBef>
                <a:spcPts val="0"/>
              </a:spcBef>
              <a:buNone/>
            </a:pPr>
            <a:endParaRPr lang="en-US" dirty="0"/>
          </a:p>
          <a:p>
            <a:pPr>
              <a:spcBef>
                <a:spcPts val="0"/>
              </a:spcBef>
              <a:buNone/>
            </a:pPr>
            <a:r>
              <a:rPr lang="en-US" dirty="0" smtClean="0"/>
              <a:t>Coordination of Science Internship Classes</a:t>
            </a:r>
            <a:endParaRPr lang="en-US" dirty="0"/>
          </a:p>
          <a:p>
            <a:pPr marL="457200" lvl="1" indent="-457200">
              <a:buFont typeface="Arial" panose="020B0604020202020204" pitchFamily="34" charset="0"/>
              <a:buChar char="•"/>
            </a:pPr>
            <a:r>
              <a:rPr lang="en-US" dirty="0" smtClean="0"/>
              <a:t>Helping you get credit for your internship</a:t>
            </a:r>
          </a:p>
          <a:p>
            <a:pPr>
              <a:spcBef>
                <a:spcPts val="0"/>
              </a:spcBef>
              <a:buNone/>
            </a:pPr>
            <a:endParaRPr dirty="0"/>
          </a:p>
        </p:txBody>
      </p:sp>
      <p:sp>
        <p:nvSpPr>
          <p:cNvPr id="4" name="Title 1"/>
          <p:cNvSpPr txBox="1">
            <a:spLocks/>
          </p:cNvSpPr>
          <p:nvPr/>
        </p:nvSpPr>
        <p:spPr>
          <a:xfrm>
            <a:off x="762000" y="4572000"/>
            <a:ext cx="6781800" cy="1600200"/>
          </a:xfrm>
          <a:prstGeom prst="rect">
            <a:avLst/>
          </a:prstGeom>
        </p:spPr>
        <p:txBody>
          <a:bodyPr vert="horz" lIns="91425" tIns="91425" rIns="91425" bIns="91425" rtlCol="0" anchor="b" anchorCtr="0">
            <a:normAutofit/>
          </a:bodyPr>
          <a:lstStyle>
            <a:lvl1pPr algn="l" defTabSz="914400" rtl="0" eaLnBrk="1" latinLnBrk="0" hangingPunct="1">
              <a:spcBef>
                <a:spcPts val="0"/>
              </a:spcBef>
              <a:buNone/>
              <a:defRPr sz="5400" kern="1200">
                <a:solidFill>
                  <a:schemeClr val="tx1">
                    <a:lumMod val="85000"/>
                    <a:lumOff val="15000"/>
                  </a:schemeClr>
                </a:solidFill>
                <a:latin typeface="+mj-lt"/>
                <a:ea typeface="+mj-ea"/>
                <a:cs typeface="+mj-cs"/>
              </a:defRPr>
            </a:lvl1pPr>
            <a:lvl2pPr eaLnBrk="1" hangingPunct="1">
              <a:spcBef>
                <a:spcPts val="0"/>
              </a:spcBef>
              <a:defRPr>
                <a:solidFill>
                  <a:schemeClr val="tx2"/>
                </a:solidFill>
              </a:defRPr>
            </a:lvl2pPr>
            <a:lvl3pPr eaLnBrk="1" hangingPunct="1">
              <a:spcBef>
                <a:spcPts val="0"/>
              </a:spcBef>
              <a:defRPr>
                <a:solidFill>
                  <a:schemeClr val="tx2"/>
                </a:solidFill>
              </a:defRPr>
            </a:lvl3pPr>
            <a:lvl4pPr eaLnBrk="1" hangingPunct="1">
              <a:spcBef>
                <a:spcPts val="0"/>
              </a:spcBef>
              <a:defRPr>
                <a:solidFill>
                  <a:schemeClr val="tx2"/>
                </a:solidFill>
              </a:defRPr>
            </a:lvl4pPr>
            <a:lvl5pPr eaLnBrk="1" hangingPunct="1">
              <a:spcBef>
                <a:spcPts val="0"/>
              </a:spcBef>
              <a:defRPr>
                <a:solidFill>
                  <a:schemeClr val="tx2"/>
                </a:solidFill>
              </a:defRPr>
            </a:lvl5pPr>
            <a:lvl6pPr eaLnBrk="1" hangingPunct="1">
              <a:spcBef>
                <a:spcPts val="0"/>
              </a:spcBef>
              <a:defRPr>
                <a:solidFill>
                  <a:schemeClr val="tx2"/>
                </a:solidFill>
              </a:defRPr>
            </a:lvl6pPr>
            <a:lvl7pPr eaLnBrk="1" hangingPunct="1">
              <a:spcBef>
                <a:spcPts val="0"/>
              </a:spcBef>
              <a:defRPr>
                <a:solidFill>
                  <a:schemeClr val="tx2"/>
                </a:solidFill>
              </a:defRPr>
            </a:lvl7pPr>
            <a:lvl8pPr eaLnBrk="1" hangingPunct="1">
              <a:spcBef>
                <a:spcPts val="0"/>
              </a:spcBef>
              <a:defRPr>
                <a:solidFill>
                  <a:schemeClr val="tx2"/>
                </a:solidFill>
              </a:defRPr>
            </a:lvl8pPr>
            <a:lvl9pPr eaLnBrk="1" hangingPunct="1">
              <a:spcBef>
                <a:spcPts val="0"/>
              </a:spcBef>
              <a:defRPr>
                <a:solidFill>
                  <a:schemeClr val="tx2"/>
                </a:solidFill>
              </a:defRPr>
            </a:lvl9pPr>
          </a:lstStyle>
          <a:p>
            <a:r>
              <a:rPr lang="en-US" dirty="0" smtClean="0"/>
              <a:t>What we do</a:t>
            </a:r>
            <a:endParaRPr lang="en-US" dirty="0"/>
          </a:p>
        </p:txBody>
      </p:sp>
    </p:spTree>
    <p:extLst>
      <p:ext uri="{BB962C8B-B14F-4D97-AF65-F5344CB8AC3E}">
        <p14:creationId xmlns:p14="http://schemas.microsoft.com/office/powerpoint/2010/main" val="199937480"/>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algn="ctr" rtl="0">
              <a:spcBef>
                <a:spcPts val="0"/>
              </a:spcBef>
              <a:buNone/>
            </a:pPr>
            <a:r>
              <a:rPr lang="en" sz="2400" b="1">
                <a:solidFill>
                  <a:srgbClr val="434343"/>
                </a:solidFill>
              </a:rPr>
              <a:t>Visit us at </a:t>
            </a:r>
          </a:p>
          <a:p>
            <a:pPr algn="ctr" rtl="0">
              <a:spcBef>
                <a:spcPts val="0"/>
              </a:spcBef>
              <a:buNone/>
            </a:pPr>
            <a:endParaRPr sz="2400" b="1"/>
          </a:p>
          <a:p>
            <a:pPr algn="ctr">
              <a:spcBef>
                <a:spcPts val="0"/>
              </a:spcBef>
              <a:buNone/>
            </a:pPr>
            <a:r>
              <a:rPr lang="en" sz="3600" b="1"/>
              <a:t>csumb.edu/sip</a:t>
            </a:r>
          </a:p>
        </p:txBody>
      </p:sp>
    </p:spTree>
    <p:extLst>
      <p:ext uri="{BB962C8B-B14F-4D97-AF65-F5344CB8AC3E}">
        <p14:creationId xmlns:p14="http://schemas.microsoft.com/office/powerpoint/2010/main" val="3422740385"/>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a:t>
            </a:r>
            <a:endParaRPr lang="en-US" dirty="0"/>
          </a:p>
        </p:txBody>
      </p:sp>
      <p:sp>
        <p:nvSpPr>
          <p:cNvPr id="3" name="Content Placeholder 2"/>
          <p:cNvSpPr>
            <a:spLocks noGrp="1"/>
          </p:cNvSpPr>
          <p:nvPr>
            <p:ph sz="half" idx="1"/>
          </p:nvPr>
        </p:nvSpPr>
        <p:spPr>
          <a:xfrm>
            <a:off x="762000" y="609600"/>
            <a:ext cx="3810000" cy="4572000"/>
          </a:xfrm>
        </p:spPr>
        <p:txBody>
          <a:bodyPr>
            <a:normAutofit fontScale="85000" lnSpcReduction="20000"/>
          </a:bodyPr>
          <a:lstStyle/>
          <a:p>
            <a:pPr marL="0" indent="0">
              <a:buNone/>
            </a:pPr>
            <a:r>
              <a:rPr lang="en-US" b="1" dirty="0" smtClean="0"/>
              <a:t>Internships augment your academic preparation:</a:t>
            </a:r>
          </a:p>
          <a:p>
            <a:r>
              <a:rPr lang="en-US" dirty="0" smtClean="0"/>
              <a:t>Real-world experience and training</a:t>
            </a:r>
          </a:p>
          <a:p>
            <a:r>
              <a:rPr lang="en-US" dirty="0" smtClean="0"/>
              <a:t>Development of disciplinary skills and knowledge</a:t>
            </a:r>
          </a:p>
          <a:p>
            <a:r>
              <a:rPr lang="en-US" dirty="0"/>
              <a:t>Familiarity with professional environment and workplace expectations</a:t>
            </a:r>
          </a:p>
          <a:p>
            <a:r>
              <a:rPr lang="en-US" dirty="0" smtClean="0"/>
              <a:t>Professional networking</a:t>
            </a:r>
          </a:p>
          <a:p>
            <a:r>
              <a:rPr lang="en-US" dirty="0" smtClean="0"/>
              <a:t>Portfolio and resume building</a:t>
            </a:r>
          </a:p>
        </p:txBody>
      </p:sp>
      <p:pic>
        <p:nvPicPr>
          <p:cNvPr id="6" name="Picture 4"/>
          <p:cNvPicPr>
            <a:picLocks noChangeAspect="1"/>
          </p:cNvPicPr>
          <p:nvPr/>
        </p:nvPicPr>
        <p:blipFill>
          <a:blip r:embed="rId2" cstate="print">
            <a:extLst>
              <a:ext uri="{28A0092B-C50C-407E-A947-70E740481C1C}">
                <a14:useLocalDpi xmlns:a14="http://schemas.microsoft.com/office/drawing/2010/main" val="0"/>
              </a:ext>
            </a:extLst>
          </a:blip>
          <a:srcRect l="2054" r="9200"/>
          <a:stretch>
            <a:fillRect/>
          </a:stretch>
        </p:blipFill>
        <p:spPr bwMode="auto">
          <a:xfrm>
            <a:off x="4737100" y="590325"/>
            <a:ext cx="3474720" cy="2610075"/>
          </a:xfrm>
          <a:prstGeom prst="round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414" t="6415" r="3814" b="1240"/>
          <a:stretch/>
        </p:blipFill>
        <p:spPr bwMode="auto">
          <a:xfrm>
            <a:off x="4737100" y="3409559"/>
            <a:ext cx="3474720" cy="2610241"/>
          </a:xfrm>
          <a:prstGeom prst="round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346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71800"/>
            <a:ext cx="7543800" cy="1752600"/>
          </a:xfrm>
        </p:spPr>
        <p:txBody>
          <a:bodyPr>
            <a:normAutofit/>
          </a:bodyPr>
          <a:lstStyle/>
          <a:p>
            <a:r>
              <a:rPr lang="en-US" dirty="0" smtClean="0"/>
              <a:t>How do I find Internship opportunities?</a:t>
            </a:r>
            <a:endParaRPr lang="en-US" dirty="0"/>
          </a:p>
        </p:txBody>
      </p:sp>
      <p:sp>
        <p:nvSpPr>
          <p:cNvPr id="5" name="Text Placeholder 4"/>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8</a:t>
            </a:fld>
            <a:endParaRPr lang="en-US"/>
          </a:p>
        </p:txBody>
      </p:sp>
    </p:spTree>
    <p:extLst>
      <p:ext uri="{BB962C8B-B14F-4D97-AF65-F5344CB8AC3E}">
        <p14:creationId xmlns:p14="http://schemas.microsoft.com/office/powerpoint/2010/main" val="3258109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Define what you want to get out of an internship experience</a:t>
            </a:r>
          </a:p>
          <a:p>
            <a:r>
              <a:rPr lang="en-US" dirty="0" smtClean="0"/>
              <a:t>Create a list of keywords that describe your discipline and research interests</a:t>
            </a:r>
          </a:p>
          <a:p>
            <a:r>
              <a:rPr lang="en-US" dirty="0" smtClean="0"/>
              <a:t>Consider your ultimate career goals, and list any organizations that you would consider for future employment</a:t>
            </a:r>
          </a:p>
        </p:txBody>
      </p:sp>
      <p:sp>
        <p:nvSpPr>
          <p:cNvPr id="4" name="Text Placeholder 3"/>
          <p:cNvSpPr>
            <a:spLocks noGrp="1"/>
          </p:cNvSpPr>
          <p:nvPr>
            <p:ph type="body" sz="half" idx="2"/>
          </p:nvPr>
        </p:nvSpPr>
        <p:spPr/>
        <p:txBody>
          <a:bodyPr>
            <a:normAutofit/>
          </a:bodyPr>
          <a:lstStyle/>
          <a:p>
            <a:r>
              <a:rPr lang="en-US" sz="2800" b="1" dirty="0" smtClean="0"/>
              <a:t>Develop a search strategy</a:t>
            </a:r>
          </a:p>
        </p:txBody>
      </p:sp>
      <p:sp>
        <p:nvSpPr>
          <p:cNvPr id="5" name="Slide Number Placeholder 4"/>
          <p:cNvSpPr>
            <a:spLocks noGrp="1"/>
          </p:cNvSpPr>
          <p:nvPr>
            <p:ph type="sldNum" sz="quarter" idx="12"/>
          </p:nvPr>
        </p:nvSpPr>
        <p:spPr/>
        <p:txBody>
          <a:bodyPr/>
          <a:lstStyle/>
          <a:p>
            <a:fld id="{BFEBEB0A-9E3D-4B14-9782-E2AE3DA60D96}" type="slidenum">
              <a:rPr lang="en-US" smtClean="0"/>
              <a:pPr/>
              <a:t>9</a:t>
            </a:fld>
            <a:endParaRPr lang="en-US"/>
          </a:p>
        </p:txBody>
      </p:sp>
    </p:spTree>
    <p:extLst>
      <p:ext uri="{BB962C8B-B14F-4D97-AF65-F5344CB8AC3E}">
        <p14:creationId xmlns:p14="http://schemas.microsoft.com/office/powerpoint/2010/main" val="16236622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2602</TotalTime>
  <Words>1447</Words>
  <Application>Microsoft Office PowerPoint</Application>
  <PresentationFormat>On-screen Show (4:3)</PresentationFormat>
  <Paragraphs>308</Paragraphs>
  <Slides>36</Slides>
  <Notes>7</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NewsPrint</vt:lpstr>
      <vt:lpstr>Office Theme</vt:lpstr>
      <vt:lpstr>1_Office Theme</vt:lpstr>
      <vt:lpstr>INTERNSHIP OPPORTUNITIES WORKSHOP</vt:lpstr>
      <vt:lpstr>AGENDA</vt:lpstr>
      <vt:lpstr>Sciences Internship Program</vt:lpstr>
      <vt:lpstr>PowerPoint Presentation</vt:lpstr>
      <vt:lpstr>PowerPoint Presentation</vt:lpstr>
      <vt:lpstr>PowerPoint Presentation</vt:lpstr>
      <vt:lpstr>SIP</vt:lpstr>
      <vt:lpstr>How do I find Internship opportunities?</vt:lpstr>
      <vt:lpstr>Activity</vt:lpstr>
      <vt:lpstr>Considerations</vt:lpstr>
      <vt:lpstr>Places to Look</vt:lpstr>
      <vt:lpstr>Places to Look</vt:lpstr>
      <vt:lpstr>Places to Look</vt:lpstr>
      <vt:lpstr>Places to Look</vt:lpstr>
      <vt:lpstr>Places to Look</vt:lpstr>
      <vt:lpstr>Find Your Own</vt:lpstr>
      <vt:lpstr>How do I apply?</vt:lpstr>
      <vt:lpstr>Parts of an Application</vt:lpstr>
      <vt:lpstr>Steps for Applying</vt:lpstr>
      <vt:lpstr>Discussion</vt:lpstr>
      <vt:lpstr>Activity</vt:lpstr>
      <vt:lpstr>PowerPoint Presentation</vt:lpstr>
      <vt:lpstr>PowerPoint Presentation</vt:lpstr>
      <vt:lpstr>Keywords</vt:lpstr>
      <vt:lpstr>Develop your résumé</vt:lpstr>
      <vt:lpstr>Academic Resume or CV</vt:lpstr>
      <vt:lpstr>Academic Resume or CV</vt:lpstr>
      <vt:lpstr>PowerPoint Presentation</vt:lpstr>
      <vt:lpstr>Cover Letters</vt:lpstr>
      <vt:lpstr>Cover Letters</vt:lpstr>
      <vt:lpstr>PowerPoint Presentation</vt:lpstr>
      <vt:lpstr>Emailing Cover Letters</vt:lpstr>
      <vt:lpstr>Activity</vt:lpstr>
      <vt:lpstr>Recommendation Letters</vt:lpstr>
      <vt:lpstr>Activity</vt:lpstr>
      <vt:lpstr>Learn More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Research Opportunities</dc:title>
  <dc:creator>Gerick Bergsma</dc:creator>
  <cp:lastModifiedBy>CSUMB</cp:lastModifiedBy>
  <cp:revision>51</cp:revision>
  <dcterms:created xsi:type="dcterms:W3CDTF">2013-12-04T06:14:19Z</dcterms:created>
  <dcterms:modified xsi:type="dcterms:W3CDTF">2015-02-17T03:08:51Z</dcterms:modified>
</cp:coreProperties>
</file>