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21"/>
  </p:notesMasterIdLst>
  <p:sldIdLst>
    <p:sldId id="2147374229" r:id="rId7"/>
    <p:sldId id="2147374281" r:id="rId8"/>
    <p:sldId id="2147374283" r:id="rId9"/>
    <p:sldId id="2147374274" r:id="rId10"/>
    <p:sldId id="1010" r:id="rId11"/>
    <p:sldId id="1011" r:id="rId12"/>
    <p:sldId id="1012" r:id="rId13"/>
    <p:sldId id="2147374275" r:id="rId14"/>
    <p:sldId id="2147374279" r:id="rId15"/>
    <p:sldId id="2147374278" r:id="rId16"/>
    <p:sldId id="2147374282" r:id="rId17"/>
    <p:sldId id="2147374285" r:id="rId18"/>
    <p:sldId id="2147374262" r:id="rId19"/>
    <p:sldId id="2147374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1A57450D-CFA9-4E11-B2B6-CFAE32C287DC}">
          <p14:sldIdLst>
            <p14:sldId id="2147374229"/>
            <p14:sldId id="2147374281"/>
            <p14:sldId id="2147374283"/>
          </p14:sldIdLst>
        </p14:section>
        <p14:section name="CSUBUY - High Level Overview" id="{688C8BA4-3BF2-424D-B576-4888BF9A657B}">
          <p14:sldIdLst>
            <p14:sldId id="2147374274"/>
            <p14:sldId id="1010"/>
            <p14:sldId id="1011"/>
            <p14:sldId id="1012"/>
            <p14:sldId id="2147374275"/>
          </p14:sldIdLst>
        </p14:section>
        <p14:section name="Topic Overview" id="{DE0E4C42-0CA4-4312-954F-183705EC9FC7}">
          <p14:sldIdLst>
            <p14:sldId id="2147374279"/>
          </p14:sldIdLst>
        </p14:section>
        <p14:section name="Demo Section" id="{E0568CC5-E4B6-4393-857C-C88B27DAB081}">
          <p14:sldIdLst>
            <p14:sldId id="2147374278"/>
            <p14:sldId id="2147374282"/>
            <p14:sldId id="2147374285"/>
            <p14:sldId id="2147374262"/>
            <p14:sldId id="214737428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4825B-0F7B-FE28-5528-9F36BFB700BD}" name="Sara Miller" initials="SM" userId="S::sara.miller@risenow.com::44b4663e-0b7a-4a20-8ec2-ba40b5989bf5" providerId="AD"/>
  <p188:author id="{05DE0582-5804-2AD0-14BD-6135CF3CFA90}" name="Nicholas Thelen" initials="NT" userId="S::Nicholas.Thelen@risenow.com::eba8c127-53ef-4a5a-b66a-5d0226ed3c34" providerId="AD"/>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CB"/>
    <a:srgbClr val="BFBFBF"/>
    <a:srgbClr val="D5AE83"/>
    <a:srgbClr val="E7E7E7"/>
    <a:srgbClr val="577590"/>
    <a:srgbClr val="262626"/>
    <a:srgbClr val="669900"/>
    <a:srgbClr val="4D4D4D"/>
    <a:srgbClr val="B9DEE7"/>
    <a:srgbClr val="028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6DC81-E9DE-9106-185D-184D1B6D1ACC}" v="34" dt="2025-10-07T17:24:03.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Sara</a:t>
            </a:r>
            <a:endParaRPr lang="en-US" dirty="0">
              <a:solidFill>
                <a:srgbClr val="444444"/>
              </a:solidFill>
            </a:endParaRPr>
          </a:p>
          <a:p>
            <a:r>
              <a:rPr lang="en-US" dirty="0"/>
              <a:t>Hello and welcome to the CSU Systemwide CSUBUY Procure-to-Pay — or P2P — Demo Series. We’re excited to have you join us as we continue preparing for the rollout of CSUBUY P2P across all CSU campuses.</a:t>
            </a:r>
            <a:endParaRPr lang="en-US" dirty="0">
              <a:solidFill>
                <a:srgbClr val="444444"/>
              </a:solidFill>
              <a:ea typeface="Calibri"/>
              <a:cs typeface="Calibri"/>
            </a:endParaRPr>
          </a:p>
          <a:p>
            <a:r>
              <a:rPr lang="en-US" dirty="0"/>
              <a:t>P2P is a comprehensive, systemwide solution designed to streamline and standardize the full procure-to-pay process. This powerful tool brings together multiple functions under one platform, including:</a:t>
            </a:r>
            <a:endParaRPr lang="en-US" dirty="0">
              <a:solidFill>
                <a:srgbClr val="444444"/>
              </a:solidFill>
              <a:ea typeface="Calibri"/>
              <a:cs typeface="Calibri"/>
            </a:endParaRPr>
          </a:p>
          <a:p>
            <a:endParaRPr lang="en-US" dirty="0"/>
          </a:p>
          <a:p>
            <a:pPr marL="171450" indent="-171450">
              <a:buFont typeface="Arial"/>
              <a:buChar char="•"/>
            </a:pPr>
            <a:r>
              <a:rPr lang="en-US"/>
              <a:t>Supplier self-registration and access to a systemwide shared supplier database</a:t>
            </a:r>
            <a:endParaRPr lang="en-US">
              <a:solidFill>
                <a:srgbClr val="444444"/>
              </a:solidFill>
            </a:endParaRPr>
          </a:p>
          <a:p>
            <a:pPr marL="171450" indent="-171450">
              <a:buFont typeface="Arial"/>
              <a:buChar char="•"/>
            </a:pPr>
            <a:r>
              <a:rPr lang="en-US"/>
              <a:t>Requisition entry and purchase order issuance</a:t>
            </a:r>
            <a:endParaRPr lang="en-US">
              <a:solidFill>
                <a:srgbClr val="444444"/>
              </a:solidFill>
            </a:endParaRPr>
          </a:p>
          <a:p>
            <a:pPr marL="171450" indent="-171450">
              <a:buFont typeface="Arial"/>
              <a:buChar char="•"/>
            </a:pPr>
            <a:r>
              <a:rPr lang="en-US"/>
              <a:t>Receipt tracking and payment processing</a:t>
            </a:r>
            <a:endParaRPr lang="en-US">
              <a:solidFill>
                <a:srgbClr val="444444"/>
              </a:solidFill>
            </a:endParaRPr>
          </a:p>
          <a:p>
            <a:pPr marL="171450" indent="-171450">
              <a:buFont typeface="Arial"/>
              <a:buChar char="•"/>
            </a:pPr>
            <a:r>
              <a:rPr lang="en-US" dirty="0"/>
              <a:t>And a centralized location for routing and collecting all necessary financial and compliance approvals</a:t>
            </a:r>
            <a:endParaRPr lang="en-US" dirty="0">
              <a:solidFill>
                <a:srgbClr val="444444"/>
              </a:solidFill>
              <a:ea typeface="Calibri"/>
              <a:cs typeface="Calibri"/>
            </a:endParaRPr>
          </a:p>
          <a:p>
            <a:endParaRPr lang="en-US" dirty="0"/>
          </a:p>
          <a:p>
            <a:r>
              <a:rPr lang="en-US" dirty="0"/>
              <a:t>By integrating these capabilities, P2P supports greater efficiency, transparency, and consistency in our procurement and payment activities across the CSU system. Today’s session is one in a series of demos that aim to give you an early look — a peek behind the curtain — at various parts of the new system. To respect your time and ensure clarity, we’re breaking down the different functions of P2P into focused demo sessions. Please keep in mind that this is not a training session — these demos are for general exposure only. Formal, hands-on training will be provided closer to your campus’s go-live date. Each demo will follow the same webinar format and will be recorded. Recordings will be available on your campus's CSUBUY P2P website for those unable to attend live. The Q&amp;A feature will remain open throughout today’s session, and we’ll do our best to answer as many questions as possible. At the end of the demo, we’ll also share the name and contact information for your campus lead, so you know who to reach out to with questions or follow-up needs. Once again, thank you for being here — let’s get started.</a:t>
            </a:r>
            <a:endParaRPr lang="en-US" dirty="0">
              <a:solidFill>
                <a:srgbClr val="444444"/>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DA503-B121-4F5C-6A9A-896F25933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722E8-44E8-9D11-594B-FCFC83A73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BEE44-1EEB-3F75-A00C-7262E3FB9EC6}"/>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245B478B-053E-027C-46E5-11A64C88DB13}"/>
              </a:ext>
            </a:extLst>
          </p:cNvPr>
          <p:cNvSpPr>
            <a:spLocks noGrp="1"/>
          </p:cNvSpPr>
          <p:nvPr>
            <p:ph type="sldNum" sz="quarter" idx="5"/>
          </p:nvPr>
        </p:nvSpPr>
        <p:spPr/>
        <p:txBody>
          <a:bodyPr/>
          <a:lstStyle/>
          <a:p>
            <a:fld id="{09F2A1EC-128B-BD43-8E96-097372E81DCE}" type="slidenum">
              <a:rPr lang="en-US" smtClean="0"/>
              <a:t>10</a:t>
            </a:fld>
            <a:endParaRPr lang="en-US"/>
          </a:p>
        </p:txBody>
      </p:sp>
    </p:spTree>
    <p:extLst>
      <p:ext uri="{BB962C8B-B14F-4D97-AF65-F5344CB8AC3E}">
        <p14:creationId xmlns:p14="http://schemas.microsoft.com/office/powerpoint/2010/main" val="50583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CSUBUY is the CSU's collaborative procure-to-pay marketplace. It brings together purchasing, receiving, invoicing, and payments in a unified experience designed to simplify and improve how we do business systemwide.</a:t>
            </a:r>
          </a:p>
        </p:txBody>
      </p:sp>
      <p:sp>
        <p:nvSpPr>
          <p:cNvPr id="4" name="Slide Number Placeholder 3"/>
          <p:cNvSpPr>
            <a:spLocks noGrp="1"/>
          </p:cNvSpPr>
          <p:nvPr>
            <p:ph type="sldNum" sz="quarter" idx="5"/>
          </p:nvPr>
        </p:nvSpPr>
        <p:spPr/>
        <p:txBody>
          <a:bodyPr/>
          <a:lstStyle/>
          <a:p>
            <a:fld id="{09F2A1EC-128B-BD43-8E96-097372E81DCE}" type="slidenum">
              <a:rPr lang="en-US" smtClean="0"/>
              <a:t>13</a:t>
            </a:fld>
            <a:endParaRPr lang="en-US"/>
          </a:p>
        </p:txBody>
      </p:sp>
    </p:spTree>
    <p:extLst>
      <p:ext uri="{BB962C8B-B14F-4D97-AF65-F5344CB8AC3E}">
        <p14:creationId xmlns:p14="http://schemas.microsoft.com/office/powerpoint/2010/main" val="19033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AC8E-A9AE-F4E7-DBF8-AC163191C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21B3A-5940-7A36-7F35-B2AD51F41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C1C0-D147-E1A6-44AE-0B754B62F52D}"/>
              </a:ext>
            </a:extLst>
          </p:cNvPr>
          <p:cNvSpPr>
            <a:spLocks noGrp="1"/>
          </p:cNvSpPr>
          <p:nvPr>
            <p:ph type="body" idx="1"/>
          </p:nvPr>
        </p:nvSpPr>
        <p:spPr/>
        <p:txBody>
          <a:bodyPr/>
          <a:lstStyle/>
          <a:p>
            <a:r>
              <a:rPr lang="en-US" dirty="0"/>
              <a:t>Speaker: Sara</a:t>
            </a:r>
            <a:endParaRPr lang="en-US" dirty="0">
              <a:solidFill>
                <a:srgbClr val="444444"/>
              </a:solidFill>
            </a:endParaRPr>
          </a:p>
          <a:p>
            <a:r>
              <a:rPr lang="en-US" dirty="0"/>
              <a:t>Here’s what we’ll cover in today’s session. We’ll start with a brief introduction to CSUBUY, then review the overall project timeline and current status. We’ll provide some context for Vouchers &amp; Receiving in the new P2P system and then move into the demo itself. Please note for any AP team members on this webinar, we will be focusing the department end user experience and not the operational team functions.</a:t>
            </a:r>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DE83B1C-B43A-4B59-E1E5-FD86DF9BCEDC}"/>
              </a:ext>
            </a:extLst>
          </p:cNvPr>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4559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Sara</a:t>
            </a:r>
            <a:br>
              <a:rPr lang="en-US" dirty="0">
                <a:cs typeface="+mn-lt"/>
              </a:rPr>
            </a:br>
            <a:r>
              <a:rPr lang="en-US" dirty="0"/>
              <a:t>To support the Chancellor's Office CORE team with the P2P implementation, the non-live campuses have been organized into regional groups, with each group assigned a Strategic Advisor. The Strategic Advisors are Carrie Schmidt, Nicole Lack, Tawny Fleming and myself - Sara </a:t>
            </a:r>
            <a:r>
              <a:rPr lang="en-US" dirty="0" err="1"/>
              <a:t>Rumiano</a:t>
            </a:r>
            <a:r>
              <a:rPr lang="en-US" dirty="0"/>
              <a:t>. Each of us brings extensive experience and expertise in procure-to-pay processes, and we are here to help guide and support campuses throughout their implementation journey. Note the live campuses are shown with green dots.</a:t>
            </a:r>
            <a:endParaRPr lang="en-US" dirty="0">
              <a:solidFill>
                <a:srgbClr val="444444"/>
              </a:solidFill>
            </a:endParaRPr>
          </a:p>
          <a:p>
            <a:endParaRPr lang="en-US" dirty="0"/>
          </a:p>
          <a:p>
            <a:r>
              <a:rPr lang="en-US" dirty="0"/>
              <a:t>The first two CSU campuses successfully went live with P2P in October 2023, marking a major milestone in this systemwide transformation. Since then, two additional waves have continued the momentum, bringing more campuses onto the platform. With the introduction of the Chancellor’s multi-university collaboration initiative, the timeline for full implementation has been accelerated. As a result, the remaining campuses are now scheduled to go live by early 2026, ensuring that the entire CSU system benefits from a unified, modern procure-to-pay solution.</a:t>
            </a:r>
            <a:endParaRPr lang="en-US">
              <a:solidFill>
                <a:srgbClr val="444444"/>
              </a:solidFill>
              <a:ea typeface="Calibri"/>
              <a:cs typeface="Calibri"/>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314738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Before we dive into functionality, let’s take a moment to review the vision and goals of CSUBUY P2P. Understanding the ‘why’ helps us better understand the design and decisions that have shaped this project.</a:t>
            </a:r>
            <a:endParaRPr lang="en-US" dirty="0">
              <a:solidFill>
                <a:srgbClr val="444444"/>
              </a:solidFill>
            </a:endParaRPr>
          </a:p>
          <a:p>
            <a:endParaRPr lang="en-US" dirty="0">
              <a:solidFill>
                <a:srgbClr val="444444"/>
              </a:solidFill>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Our vision for CSUBUY P2P is to standardize procurement processes across the CSU, reduce manual steps, and drive efficiencies through automation. Ultimately, this means saving time, reducing risk, and lowering costs.</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The objectives of P2P are centered around creating a streamlined, integrated platform that simplifies and enhances how we manage procurement and payments across the CSU system.</a:t>
            </a:r>
            <a:endParaRPr lang="en-US">
              <a:solidFill>
                <a:srgbClr val="444444"/>
              </a:solidFill>
              <a:ea typeface="Calibri"/>
              <a:cs typeface="Calibri"/>
            </a:endParaRPr>
          </a:p>
          <a:p>
            <a:r>
              <a:rPr lang="en-US" dirty="0"/>
              <a:t>The graphic on this slide visually represents the entire </a:t>
            </a:r>
            <a:r>
              <a:rPr lang="en-US" i="1" dirty="0"/>
              <a:t>procure-to-pay lifecycle</a:t>
            </a:r>
            <a:r>
              <a:rPr lang="en-US" dirty="0"/>
              <a:t> and the key functions that P2P supports. Starting with shopping for goods and services — users can engage in purchasing with access to preferred, contracted, and sustainable suppliers. This flows into requisitioning, ordering, and receiving, all of which are handled in a centralized environment with fewer manual steps. The process concludes with invoicing and payment, emphasizing automation, minimal touchpoints, and visibility throughout.</a:t>
            </a:r>
            <a:endParaRPr lang="en-US">
              <a:solidFill>
                <a:srgbClr val="444444"/>
              </a:solidFill>
              <a:ea typeface="Calibri"/>
              <a:cs typeface="Calibri"/>
            </a:endParaRPr>
          </a:p>
          <a:p>
            <a:endParaRPr lang="en-US" dirty="0"/>
          </a:p>
          <a:p>
            <a:r>
              <a:rPr lang="en-US" dirty="0"/>
              <a:t>What’s important to understand is that P2P will replace many of the fragmented, campus-specific tools and manual workflows currently in use. It consolidates supplier management (including supplier self-registration and a shared systemwide supplier database), requisition creation, purchase order (PO) issuance, receipts, and invoice processing — all into one cohesive system. While P2P will integrate with PeopleSoft CFS, allowing for necessary financial synchronization, the day-to-day work will take place within the P2P platform. For example, users will initiate and approve requisitions, manage POs, and review receipts and invoices all within P2P. To keep these demos digestible, we are breaking down the full functionality of P2P into multiple demo sessions, each highlighting different aspects of the platform.</a:t>
            </a:r>
            <a:endParaRPr lang="en-US" dirty="0">
              <a:solidFill>
                <a:srgbClr val="444444"/>
              </a:solidFill>
              <a:ea typeface="Calibri"/>
              <a:cs typeface="Calibri"/>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endParaRPr lang="en-US" dirty="0">
              <a:solidFill>
                <a:srgbClr val="444444"/>
              </a:solidFill>
            </a:endParaRPr>
          </a:p>
          <a:p>
            <a:r>
              <a:rPr lang="en-US" dirty="0"/>
              <a:t>The P2P platform offers a range of valuable benefits. For suppliers, it ensures timely payments and provides convenient self-service tools to track invoice and payment status. For internal users, it streamlines the purchasing experience and automatically routes requisitions and purchase orders to include all necessary financial and compliance approvals. The new P2P platform will replace the current CSUBUY Marketplace that requires a </a:t>
            </a:r>
            <a:r>
              <a:rPr lang="en-US" dirty="0" err="1"/>
              <a:t>PCard</a:t>
            </a:r>
            <a:r>
              <a:rPr lang="en-US" dirty="0"/>
              <a:t> to complete transactions, so it will also reduce the amount of monthly transactions that will need to be reconciled. At a systemwide level, the platform enhances data quality, increases visibility across campuses, and supports our ongoing commitment to operational efficiency, accountability, and strategic improvement.</a:t>
            </a:r>
            <a:endParaRPr lang="en-US" dirty="0">
              <a:solidFill>
                <a:srgbClr val="444444"/>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9692-1D01-E1CD-2468-110EB91A3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93C18-26F7-6D4A-665A-FD0644C25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37C55-0E83-B499-8554-7F0ED6E0F81B}"/>
              </a:ext>
            </a:extLst>
          </p:cNvPr>
          <p:cNvSpPr>
            <a:spLocks noGrp="1"/>
          </p:cNvSpPr>
          <p:nvPr>
            <p:ph type="body" idx="1"/>
          </p:nvPr>
        </p:nvSpPr>
        <p:spPr/>
        <p:txBody>
          <a:bodyPr/>
          <a:lstStyle/>
          <a:p>
            <a:r>
              <a:rPr lang="en-US" dirty="0"/>
              <a:t>Speaker: Carrie</a:t>
            </a:r>
            <a:endParaRPr lang="en-US" dirty="0">
              <a:solidFill>
                <a:srgbClr val="444444"/>
              </a:solidFill>
            </a:endParaRPr>
          </a:p>
          <a:p>
            <a:r>
              <a:rPr lang="en-US" dirty="0"/>
              <a:t>This slide shows our high-level timeline. The 14 campuses that are part of this acceleration project are currently in the implementation phase, with readiness and deployment activities scheduled through early 2026. </a:t>
            </a:r>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4AF95CC-1E41-2273-CE65-24245CDE05A2}"/>
              </a:ext>
            </a:extLst>
          </p:cNvPr>
          <p:cNvSpPr>
            <a:spLocks noGrp="1"/>
          </p:cNvSpPr>
          <p:nvPr>
            <p:ph type="sldNum" sz="quarter" idx="5"/>
          </p:nvPr>
        </p:nvSpPr>
        <p:spPr/>
        <p:txBody>
          <a:bodyPr/>
          <a:lstStyle/>
          <a:p>
            <a:fld id="{09F2A1EC-128B-BD43-8E96-097372E81DCE}" type="slidenum">
              <a:rPr lang="en-US" smtClean="0"/>
              <a:t>8</a:t>
            </a:fld>
            <a:endParaRPr lang="en-US"/>
          </a:p>
        </p:txBody>
      </p:sp>
    </p:spTree>
    <p:extLst>
      <p:ext uri="{BB962C8B-B14F-4D97-AF65-F5344CB8AC3E}">
        <p14:creationId xmlns:p14="http://schemas.microsoft.com/office/powerpoint/2010/main" val="61996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BD7E-FDA9-4B41-59ED-764939D89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8CA9F-C07D-1918-BF9A-5523E5DFD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23497-E0B0-75E1-CF31-A128E251F4D7}"/>
              </a:ext>
            </a:extLst>
          </p:cNvPr>
          <p:cNvSpPr>
            <a:spLocks noGrp="1"/>
          </p:cNvSpPr>
          <p:nvPr>
            <p:ph type="body" idx="1"/>
          </p:nvPr>
        </p:nvSpPr>
        <p:spPr/>
        <p:txBody>
          <a:bodyPr/>
          <a:lstStyle/>
          <a:p>
            <a:r>
              <a:rPr lang="en-US" dirty="0"/>
              <a:t>Speaker: Carrie</a:t>
            </a:r>
            <a:endParaRPr lang="en-US" dirty="0">
              <a:solidFill>
                <a:srgbClr val="444444"/>
              </a:solidFill>
            </a:endParaRPr>
          </a:p>
          <a:p>
            <a:r>
              <a:rPr lang="en-US" dirty="0"/>
              <a:t>Now we’re going to shift into the Vouchers &amp; Receiving portion of today’s session. This will lay the foundation for understanding what you’ll see in the demo. Please note that the configuration you'll be presented is currently from a test environment; your campus final configuration may look different. Now we will hand it off to Michael to demonstrate. Michael please introduce yourself and get us started.</a:t>
            </a:r>
            <a:endParaRPr lang="en-US" dirty="0">
              <a:solidFill>
                <a:srgbClr val="444444"/>
              </a:solidFill>
            </a:endParaRPr>
          </a:p>
          <a:p>
            <a:endParaRPr lang="en-US" dirty="0">
              <a:ea typeface="Calibri"/>
              <a:cs typeface="Calibri"/>
            </a:endParaRPr>
          </a:p>
          <a:p>
            <a:endParaRPr lang="en-US" dirty="0"/>
          </a:p>
          <a:p>
            <a:endParaRPr lang="en-US"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7E561615-1732-00A7-22DB-EB66B43A9CB5}"/>
              </a:ext>
            </a:extLst>
          </p:cNvPr>
          <p:cNvSpPr>
            <a:spLocks noGrp="1"/>
          </p:cNvSpPr>
          <p:nvPr>
            <p:ph type="sldNum" sz="quarter" idx="5"/>
          </p:nvPr>
        </p:nvSpPr>
        <p:spPr/>
        <p:txBody>
          <a:bodyPr/>
          <a:lstStyle/>
          <a:p>
            <a:fld id="{09F2A1EC-128B-BD43-8E96-097372E81DCE}" type="slidenum">
              <a:rPr lang="en-US" smtClean="0"/>
              <a:t>9</a:t>
            </a:fld>
            <a:endParaRPr lang="en-US"/>
          </a:p>
        </p:txBody>
      </p:sp>
    </p:spTree>
    <p:extLst>
      <p:ext uri="{BB962C8B-B14F-4D97-AF65-F5344CB8AC3E}">
        <p14:creationId xmlns:p14="http://schemas.microsoft.com/office/powerpoint/2010/main" val="390524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10/10/2025</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18850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348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 id="2147483704" r:id="rId4"/>
    <p:sldLayoutId id="2147483705" r:id="rId5"/>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ElYFJIkFIns?feature=oembed"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6929212" cy="1655762"/>
          </a:xfrm>
        </p:spPr>
        <p:txBody>
          <a:bodyPr lIns="91440" tIns="45720" rIns="91440" bIns="45720" anchor="t"/>
          <a:lstStyle/>
          <a:p>
            <a:r>
              <a:rPr lang="en-US" sz="2800" b="1" dirty="0">
                <a:cs typeface="Arial"/>
              </a:rPr>
              <a:t>CSUBUY: Procure-to-Pay (P2P)</a:t>
            </a:r>
            <a:endParaRPr lang="en-US" sz="2800" dirty="0">
              <a:cs typeface="Arial"/>
            </a:endParaRPr>
          </a:p>
          <a:p>
            <a:r>
              <a:rPr lang="en-US" sz="2800" dirty="0">
                <a:cs typeface="Arial"/>
              </a:rPr>
              <a:t>Demo Series: Vouchers &amp; Receiving</a:t>
            </a:r>
          </a:p>
        </p:txBody>
      </p:sp>
    </p:spTree>
    <p:extLst>
      <p:ext uri="{BB962C8B-B14F-4D97-AF65-F5344CB8AC3E}">
        <p14:creationId xmlns:p14="http://schemas.microsoft.com/office/powerpoint/2010/main" val="25626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148A-F365-1524-2E09-8B659933D7C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FDA9E29-CF18-6F58-A16C-735622FFE7E7}"/>
              </a:ext>
            </a:extLst>
          </p:cNvPr>
          <p:cNvGrpSpPr/>
          <p:nvPr/>
        </p:nvGrpSpPr>
        <p:grpSpPr>
          <a:xfrm>
            <a:off x="1104348" y="2005532"/>
            <a:ext cx="4768091" cy="2052320"/>
            <a:chOff x="2737022" y="2299901"/>
            <a:chExt cx="4833551" cy="2258198"/>
          </a:xfrm>
        </p:grpSpPr>
        <p:pic>
          <p:nvPicPr>
            <p:cNvPr id="3" name="Picture 2">
              <a:extLst>
                <a:ext uri="{FF2B5EF4-FFF2-40B4-BE49-F238E27FC236}">
                  <a16:creationId xmlns:a16="http://schemas.microsoft.com/office/drawing/2014/main" id="{7206E8BB-5632-01E1-516D-FF6FE98AE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22" y="2299901"/>
              <a:ext cx="2258198" cy="2258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E89617-9807-21B0-6546-7B280D1438FC}"/>
                </a:ext>
              </a:extLst>
            </p:cNvPr>
            <p:cNvSpPr txBox="1"/>
            <p:nvPr/>
          </p:nvSpPr>
          <p:spPr>
            <a:xfrm>
              <a:off x="4506097" y="2767280"/>
              <a:ext cx="3064476" cy="1323439"/>
            </a:xfrm>
            <a:prstGeom prst="rect">
              <a:avLst/>
            </a:prstGeom>
            <a:solidFill>
              <a:schemeClr val="bg1"/>
            </a:solidFill>
          </p:spPr>
          <p:txBody>
            <a:bodyPr wrap="square" rtlCol="0">
              <a:spAutoFit/>
            </a:bodyPr>
            <a:lstStyle/>
            <a:p>
              <a:r>
                <a:rPr lang="en-US" sz="8000" b="1">
                  <a:solidFill>
                    <a:srgbClr val="008FC4"/>
                  </a:solidFill>
                </a:rPr>
                <a:t>DEMO</a:t>
              </a:r>
            </a:p>
          </p:txBody>
        </p:sp>
      </p:grpSp>
      <p:graphicFrame>
        <p:nvGraphicFramePr>
          <p:cNvPr id="9" name="Table 33">
            <a:extLst>
              <a:ext uri="{FF2B5EF4-FFF2-40B4-BE49-F238E27FC236}">
                <a16:creationId xmlns:a16="http://schemas.microsoft.com/office/drawing/2014/main" id="{75FC0AA7-1EBB-AE93-BFE2-2E61ABC05E7F}"/>
              </a:ext>
            </a:extLst>
          </p:cNvPr>
          <p:cNvGraphicFramePr>
            <a:graphicFrameLocks noGrp="1"/>
          </p:cNvGraphicFramePr>
          <p:nvPr>
            <p:extLst>
              <p:ext uri="{D42A27DB-BD31-4B8C-83A1-F6EECF244321}">
                <p14:modId xmlns:p14="http://schemas.microsoft.com/office/powerpoint/2010/main" val="2550622669"/>
              </p:ext>
            </p:extLst>
          </p:nvPr>
        </p:nvGraphicFramePr>
        <p:xfrm>
          <a:off x="6281351" y="2007972"/>
          <a:ext cx="4878675" cy="2595878"/>
        </p:xfrm>
        <a:graphic>
          <a:graphicData uri="http://schemas.openxmlformats.org/drawingml/2006/table">
            <a:tbl>
              <a:tblPr firstRow="1" bandRow="1">
                <a:tableStyleId>{5FD0F851-EC5A-4D38-B0AD-8093EC10F338}</a:tableStyleId>
              </a:tblPr>
              <a:tblGrid>
                <a:gridCol w="4878675">
                  <a:extLst>
                    <a:ext uri="{9D8B030D-6E8A-4147-A177-3AD203B41FA5}">
                      <a16:colId xmlns:a16="http://schemas.microsoft.com/office/drawing/2014/main" val="1886294121"/>
                    </a:ext>
                  </a:extLst>
                </a:gridCol>
              </a:tblGrid>
              <a:tr h="370840">
                <a:tc>
                  <a:txBody>
                    <a:bodyPr/>
                    <a:lstStyle/>
                    <a:p>
                      <a:r>
                        <a:rPr lang="en-US" dirty="0"/>
                        <a:t>Activity</a:t>
                      </a:r>
                    </a:p>
                  </a:txBody>
                  <a:tcPr/>
                </a:tc>
                <a:extLst>
                  <a:ext uri="{0D108BD9-81ED-4DB2-BD59-A6C34878D82A}">
                    <a16:rowId xmlns:a16="http://schemas.microsoft.com/office/drawing/2014/main" val="805637742"/>
                  </a:ext>
                </a:extLst>
              </a:tr>
              <a:tr h="370840">
                <a:tc>
                  <a:txBody>
                    <a:bodyPr/>
                    <a:lstStyle/>
                    <a:p>
                      <a:pPr lvl="0">
                        <a:buNone/>
                      </a:pPr>
                      <a:r>
                        <a:rPr lang="en-US" sz="1600" b="0" i="0" u="none" strike="noStrike" noProof="0" dirty="0">
                          <a:latin typeface="Calibri"/>
                        </a:rPr>
                        <a:t>Voucher/Invoice Overview</a:t>
                      </a:r>
                    </a:p>
                  </a:txBody>
                  <a:tcPr/>
                </a:tc>
                <a:extLst>
                  <a:ext uri="{0D108BD9-81ED-4DB2-BD59-A6C34878D82A}">
                    <a16:rowId xmlns:a16="http://schemas.microsoft.com/office/drawing/2014/main" val="1575107959"/>
                  </a:ext>
                </a:extLst>
              </a:tr>
              <a:tr h="370840">
                <a:tc>
                  <a:txBody>
                    <a:bodyPr/>
                    <a:lstStyle/>
                    <a:p>
                      <a:pPr lvl="0">
                        <a:buNone/>
                      </a:pPr>
                      <a:r>
                        <a:rPr lang="en-US" sz="1600" dirty="0"/>
                        <a:t>Submission Methods</a:t>
                      </a:r>
                    </a:p>
                  </a:txBody>
                  <a:tcPr/>
                </a:tc>
                <a:extLst>
                  <a:ext uri="{0D108BD9-81ED-4DB2-BD59-A6C34878D82A}">
                    <a16:rowId xmlns:a16="http://schemas.microsoft.com/office/drawing/2014/main" val="3526167892"/>
                  </a:ext>
                </a:extLst>
              </a:tr>
              <a:tr h="370839">
                <a:tc>
                  <a:txBody>
                    <a:bodyPr/>
                    <a:lstStyle/>
                    <a:p>
                      <a:pPr lvl="0">
                        <a:buNone/>
                      </a:pPr>
                      <a:r>
                        <a:rPr lang="en-US" sz="1600" dirty="0"/>
                        <a:t>Voucher Review</a:t>
                      </a:r>
                    </a:p>
                  </a:txBody>
                  <a:tcPr/>
                </a:tc>
                <a:extLst>
                  <a:ext uri="{0D108BD9-81ED-4DB2-BD59-A6C34878D82A}">
                    <a16:rowId xmlns:a16="http://schemas.microsoft.com/office/drawing/2014/main" val="2028645217"/>
                  </a:ext>
                </a:extLst>
              </a:tr>
              <a:tr h="370840">
                <a:tc>
                  <a:txBody>
                    <a:bodyPr/>
                    <a:lstStyle/>
                    <a:p>
                      <a:pPr lvl="0">
                        <a:buNone/>
                      </a:pPr>
                      <a:r>
                        <a:rPr lang="en-US" sz="1600" b="0" i="0" u="none" strike="noStrike" noProof="0" dirty="0">
                          <a:solidFill>
                            <a:srgbClr val="000000"/>
                          </a:solidFill>
                          <a:latin typeface="Calibri"/>
                        </a:rPr>
                        <a:t>3-Way and 2-Way Receiving</a:t>
                      </a:r>
                    </a:p>
                  </a:txBody>
                  <a:tcPr/>
                </a:tc>
                <a:extLst>
                  <a:ext uri="{0D108BD9-81ED-4DB2-BD59-A6C34878D82A}">
                    <a16:rowId xmlns:a16="http://schemas.microsoft.com/office/drawing/2014/main" val="2264369107"/>
                  </a:ext>
                </a:extLst>
              </a:tr>
              <a:tr h="370840">
                <a:tc>
                  <a:txBody>
                    <a:bodyPr/>
                    <a:lstStyle/>
                    <a:p>
                      <a:pPr lvl="0">
                        <a:buNone/>
                      </a:pPr>
                      <a:r>
                        <a:rPr lang="en-US" sz="1600" b="0" i="0" u="none" strike="noStrike" noProof="0" dirty="0">
                          <a:solidFill>
                            <a:srgbClr val="000000"/>
                          </a:solidFill>
                          <a:latin typeface="Calibri"/>
                        </a:rPr>
                        <a:t>Voucher, Requisitions, and PO Linked</a:t>
                      </a:r>
                    </a:p>
                  </a:txBody>
                  <a:tcPr/>
                </a:tc>
                <a:extLst>
                  <a:ext uri="{0D108BD9-81ED-4DB2-BD59-A6C34878D82A}">
                    <a16:rowId xmlns:a16="http://schemas.microsoft.com/office/drawing/2014/main" val="3216698959"/>
                  </a:ext>
                </a:extLst>
              </a:tr>
              <a:tr h="370839">
                <a:tc>
                  <a:txBody>
                    <a:bodyPr/>
                    <a:lstStyle/>
                    <a:p>
                      <a:pPr lvl="0">
                        <a:buNone/>
                      </a:pPr>
                      <a:r>
                        <a:rPr lang="en-US" sz="1600" b="0" i="0" u="none" strike="noStrike" noProof="0" dirty="0">
                          <a:solidFill>
                            <a:srgbClr val="000000"/>
                          </a:solidFill>
                          <a:latin typeface="Calibri"/>
                        </a:rPr>
                        <a:t>Verify/Review Pay Status</a:t>
                      </a:r>
                      <a:endParaRPr lang="en-US" dirty="0"/>
                    </a:p>
                  </a:txBody>
                  <a:tcPr/>
                </a:tc>
                <a:extLst>
                  <a:ext uri="{0D108BD9-81ED-4DB2-BD59-A6C34878D82A}">
                    <a16:rowId xmlns:a16="http://schemas.microsoft.com/office/drawing/2014/main" val="1244232322"/>
                  </a:ext>
                </a:extLst>
              </a:tr>
            </a:tbl>
          </a:graphicData>
        </a:graphic>
      </p:graphicFrame>
    </p:spTree>
    <p:extLst>
      <p:ext uri="{BB962C8B-B14F-4D97-AF65-F5344CB8AC3E}">
        <p14:creationId xmlns:p14="http://schemas.microsoft.com/office/powerpoint/2010/main" val="277661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D450-6F00-2E3C-B3D0-59F29F4B4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3A67E-98E8-2AC8-F9BD-313A859C64E4}"/>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Campus Contacts</a:t>
            </a:r>
            <a:endParaRPr lang="en-US">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B73785DD-2ECA-4FCB-8983-1746CC2D5B76}"/>
              </a:ext>
            </a:extLst>
          </p:cNvPr>
          <p:cNvGraphicFramePr>
            <a:graphicFrameLocks noGrp="1"/>
          </p:cNvGraphicFramePr>
          <p:nvPr>
            <p:extLst>
              <p:ext uri="{D42A27DB-BD31-4B8C-83A1-F6EECF244321}">
                <p14:modId xmlns:p14="http://schemas.microsoft.com/office/powerpoint/2010/main" val="4167168290"/>
              </p:ext>
            </p:extLst>
          </p:nvPr>
        </p:nvGraphicFramePr>
        <p:xfrm>
          <a:off x="576648" y="1050324"/>
          <a:ext cx="10916558" cy="5662395"/>
        </p:xfrm>
        <a:graphic>
          <a:graphicData uri="http://schemas.openxmlformats.org/drawingml/2006/table">
            <a:tbl>
              <a:tblPr bandRow="1">
                <a:tableStyleId>{5C22544A-7EE6-4342-B048-85BDC9FD1C3A}</a:tableStyleId>
              </a:tblPr>
              <a:tblGrid>
                <a:gridCol w="3638853">
                  <a:extLst>
                    <a:ext uri="{9D8B030D-6E8A-4147-A177-3AD203B41FA5}">
                      <a16:colId xmlns:a16="http://schemas.microsoft.com/office/drawing/2014/main" val="133908406"/>
                    </a:ext>
                  </a:extLst>
                </a:gridCol>
                <a:gridCol w="3065805">
                  <a:extLst>
                    <a:ext uri="{9D8B030D-6E8A-4147-A177-3AD203B41FA5}">
                      <a16:colId xmlns:a16="http://schemas.microsoft.com/office/drawing/2014/main" val="511436651"/>
                    </a:ext>
                  </a:extLst>
                </a:gridCol>
                <a:gridCol w="4211900">
                  <a:extLst>
                    <a:ext uri="{9D8B030D-6E8A-4147-A177-3AD203B41FA5}">
                      <a16:colId xmlns:a16="http://schemas.microsoft.com/office/drawing/2014/main" val="1620167186"/>
                    </a:ext>
                  </a:extLst>
                </a:gridCol>
              </a:tblGrid>
              <a:tr h="377493">
                <a:tc>
                  <a:txBody>
                    <a:bodyPr/>
                    <a:lstStyle/>
                    <a:p>
                      <a:pPr algn="l" fontAlgn="base">
                        <a:lnSpc>
                          <a:spcPts val="2100"/>
                        </a:lnSpc>
                        <a:buNone/>
                      </a:pPr>
                      <a:r>
                        <a:rPr lang="en-US" sz="1800" b="1" i="0">
                          <a:solidFill>
                            <a:srgbClr val="FFFFFF"/>
                          </a:solidFill>
                          <a:effectLst/>
                          <a:latin typeface="Avenir-Book"/>
                        </a:rPr>
                        <a:t>Campus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Contact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Email</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extLst>
                  <a:ext uri="{0D108BD9-81ED-4DB2-BD59-A6C34878D82A}">
                    <a16:rowId xmlns:a16="http://schemas.microsoft.com/office/drawing/2014/main" val="2295333085"/>
                  </a:ext>
                </a:extLst>
              </a:tr>
              <a:tr h="377493">
                <a:tc>
                  <a:txBody>
                    <a:bodyPr/>
                    <a:lstStyle/>
                    <a:p>
                      <a:pPr algn="l" fontAlgn="base">
                        <a:lnSpc>
                          <a:spcPts val="2100"/>
                        </a:lnSpc>
                        <a:buNone/>
                      </a:pPr>
                      <a:r>
                        <a:rPr lang="en-US" sz="1800" b="0" i="0">
                          <a:solidFill>
                            <a:srgbClr val="000000"/>
                          </a:solidFill>
                          <a:effectLst/>
                          <a:latin typeface="Avenir-Book"/>
                        </a:rPr>
                        <a:t>Cal Poly Pomona</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 Rodriguez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sergior1@cpp.edu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38085180"/>
                  </a:ext>
                </a:extLst>
              </a:tr>
              <a:tr h="377493">
                <a:tc>
                  <a:txBody>
                    <a:bodyPr/>
                    <a:lstStyle/>
                    <a:p>
                      <a:pPr algn="l" fontAlgn="base">
                        <a:lnSpc>
                          <a:spcPts val="2100"/>
                        </a:lnSpc>
                        <a:buNone/>
                      </a:pPr>
                      <a:r>
                        <a:rPr lang="en-US" sz="1800" b="0" i="0">
                          <a:solidFill>
                            <a:srgbClr val="000000"/>
                          </a:solidFill>
                          <a:effectLst/>
                          <a:latin typeface="Avenir-Book"/>
                        </a:rPr>
                        <a:t>Channel Islands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 Stoup</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Gregory.Stoup@csuci.edu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575970421"/>
                  </a:ext>
                </a:extLst>
              </a:tr>
              <a:tr h="377493">
                <a:tc>
                  <a:txBody>
                    <a:bodyPr/>
                    <a:lstStyle/>
                    <a:p>
                      <a:pPr algn="l" fontAlgn="base">
                        <a:lnSpc>
                          <a:spcPts val="2100"/>
                        </a:lnSpc>
                        <a:buNone/>
                      </a:pPr>
                      <a:r>
                        <a:rPr lang="en-US" sz="1800" b="0" i="0">
                          <a:solidFill>
                            <a:srgbClr val="000000"/>
                          </a:solidFill>
                          <a:effectLst/>
                          <a:latin typeface="Avenir-Book"/>
                        </a:rPr>
                        <a:t>Dominguez Hills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Maria Hernandez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Mehernandez@csudh.edu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230547242"/>
                  </a:ext>
                </a:extLst>
              </a:tr>
              <a:tr h="377493">
                <a:tc>
                  <a:txBody>
                    <a:bodyPr/>
                    <a:lstStyle/>
                    <a:p>
                      <a:pPr algn="l" fontAlgn="base">
                        <a:lnSpc>
                          <a:spcPts val="2100"/>
                        </a:lnSpc>
                        <a:buNone/>
                      </a:pPr>
                      <a:r>
                        <a:rPr lang="en-US" sz="1800" b="0" i="0">
                          <a:solidFill>
                            <a:srgbClr val="000000"/>
                          </a:solidFill>
                          <a:effectLst/>
                          <a:latin typeface="Avenir-Book"/>
                        </a:rPr>
                        <a:t>East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 Lam Vazquez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Chris.Lam-vazquez@csueastbay.edu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90763198"/>
                  </a:ext>
                </a:extLst>
              </a:tr>
              <a:tr h="377493">
                <a:tc>
                  <a:txBody>
                    <a:bodyPr/>
                    <a:lstStyle/>
                    <a:p>
                      <a:pPr algn="l" fontAlgn="base">
                        <a:lnSpc>
                          <a:spcPts val="2100"/>
                        </a:lnSpc>
                        <a:buNone/>
                      </a:pPr>
                      <a:r>
                        <a:rPr lang="en-US" sz="1800" b="0" i="0">
                          <a:solidFill>
                            <a:srgbClr val="000000"/>
                          </a:solidFill>
                          <a:effectLst/>
                          <a:latin typeface="Avenir-Book"/>
                        </a:rPr>
                        <a:t>Fullerton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Caroline Lee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DL-csubuyP2P@fullerton.edu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594973158"/>
                  </a:ext>
                </a:extLst>
              </a:tr>
              <a:tr h="377493">
                <a:tc>
                  <a:txBody>
                    <a:bodyPr/>
                    <a:lstStyle/>
                    <a:p>
                      <a:pPr algn="l" fontAlgn="base">
                        <a:lnSpc>
                          <a:spcPts val="2100"/>
                        </a:lnSpc>
                        <a:buNone/>
                      </a:pPr>
                      <a:r>
                        <a:rPr lang="en-US" sz="1800" b="0" i="0">
                          <a:solidFill>
                            <a:srgbClr val="000000"/>
                          </a:solidFill>
                          <a:effectLst/>
                          <a:latin typeface="Avenir-Book"/>
                        </a:rPr>
                        <a:t>Long Beach</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 Pruitt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Michael.Pruitt@csulb.edu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688328234"/>
                  </a:ext>
                </a:extLst>
              </a:tr>
              <a:tr h="377493">
                <a:tc>
                  <a:txBody>
                    <a:bodyPr/>
                    <a:lstStyle/>
                    <a:p>
                      <a:pPr algn="l" fontAlgn="base">
                        <a:lnSpc>
                          <a:spcPts val="2100"/>
                        </a:lnSpc>
                        <a:buNone/>
                      </a:pPr>
                      <a:r>
                        <a:rPr lang="en-US" sz="1800" b="0" i="0">
                          <a:solidFill>
                            <a:srgbClr val="000000"/>
                          </a:solidFill>
                          <a:effectLst/>
                          <a:latin typeface="Avenir-Book"/>
                        </a:rPr>
                        <a:t>Los Angeles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Peter Diaz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Pdiaz@cslanet.calstatela.edu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739197719"/>
                  </a:ext>
                </a:extLst>
              </a:tr>
              <a:tr h="377493">
                <a:tc>
                  <a:txBody>
                    <a:bodyPr/>
                    <a:lstStyle/>
                    <a:p>
                      <a:pPr algn="l" fontAlgn="base">
                        <a:lnSpc>
                          <a:spcPts val="2100"/>
                        </a:lnSpc>
                        <a:buNone/>
                      </a:pPr>
                      <a:r>
                        <a:rPr lang="en-US" sz="1800" b="0" i="0">
                          <a:solidFill>
                            <a:srgbClr val="000000"/>
                          </a:solidFill>
                          <a:effectLst/>
                          <a:latin typeface="Avenir-Book"/>
                        </a:rPr>
                        <a:t>Monterey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Sandra Amorim Ruiz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P2P@csumb.edu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6711969"/>
                  </a:ext>
                </a:extLst>
              </a:tr>
              <a:tr h="377493">
                <a:tc>
                  <a:txBody>
                    <a:bodyPr/>
                    <a:lstStyle/>
                    <a:p>
                      <a:pPr algn="l" fontAlgn="base">
                        <a:lnSpc>
                          <a:spcPts val="2100"/>
                        </a:lnSpc>
                        <a:buNone/>
                      </a:pPr>
                      <a:r>
                        <a:rPr lang="en-US" sz="1800" b="0" i="0">
                          <a:solidFill>
                            <a:srgbClr val="000000"/>
                          </a:solidFill>
                          <a:effectLst/>
                          <a:latin typeface="Avenir-Book"/>
                        </a:rPr>
                        <a:t>Northridge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 Flugum</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Deborah.Flugum@csun.edu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897274144"/>
                  </a:ext>
                </a:extLst>
              </a:tr>
              <a:tr h="377493">
                <a:tc>
                  <a:txBody>
                    <a:bodyPr/>
                    <a:lstStyle/>
                    <a:p>
                      <a:pPr algn="l" fontAlgn="base">
                        <a:lnSpc>
                          <a:spcPts val="2100"/>
                        </a:lnSpc>
                        <a:buNone/>
                      </a:pPr>
                      <a:r>
                        <a:rPr lang="en-US" sz="1800" b="0" i="0">
                          <a:solidFill>
                            <a:srgbClr val="000000"/>
                          </a:solidFill>
                          <a:effectLst/>
                          <a:latin typeface="Avenir-Book"/>
                        </a:rPr>
                        <a:t>Sacramento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 Head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Sebastian.Head@csus.edu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505062861"/>
                  </a:ext>
                </a:extLst>
              </a:tr>
              <a:tr h="377493">
                <a:tc>
                  <a:txBody>
                    <a:bodyPr/>
                    <a:lstStyle/>
                    <a:p>
                      <a:pPr algn="l" fontAlgn="base">
                        <a:lnSpc>
                          <a:spcPts val="2100"/>
                        </a:lnSpc>
                        <a:buNone/>
                      </a:pPr>
                      <a:r>
                        <a:rPr lang="en-US" sz="1800" b="0" i="0">
                          <a:solidFill>
                            <a:srgbClr val="000000"/>
                          </a:solidFill>
                          <a:effectLst/>
                          <a:latin typeface="Avenir-Book"/>
                        </a:rPr>
                        <a:t>San Bernardino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 Wood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Jay.Wood@csusb.edu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32879921"/>
                  </a:ext>
                </a:extLst>
              </a:tr>
              <a:tr h="377493">
                <a:tc>
                  <a:txBody>
                    <a:bodyPr/>
                    <a:lstStyle/>
                    <a:p>
                      <a:pPr algn="l" fontAlgn="base">
                        <a:lnSpc>
                          <a:spcPts val="2100"/>
                        </a:lnSpc>
                        <a:buNone/>
                      </a:pPr>
                      <a:r>
                        <a:rPr lang="en-US" sz="1800" b="0" i="0">
                          <a:solidFill>
                            <a:srgbClr val="000000"/>
                          </a:solidFill>
                          <a:effectLst/>
                          <a:latin typeface="Avenir-Book"/>
                        </a:rPr>
                        <a:t>Stanislaus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Nicole Lack</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NLack@csustan.edu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686004020"/>
                  </a:ext>
                </a:extLst>
              </a:tr>
              <a:tr h="377493">
                <a:tc>
                  <a:txBody>
                    <a:bodyPr/>
                    <a:lstStyle/>
                    <a:p>
                      <a:pPr algn="l" fontAlgn="base">
                        <a:lnSpc>
                          <a:spcPts val="2100"/>
                        </a:lnSpc>
                        <a:buNone/>
                      </a:pPr>
                      <a:r>
                        <a:rPr lang="en-US" sz="1800" b="0" i="0">
                          <a:solidFill>
                            <a:srgbClr val="000000"/>
                          </a:solidFill>
                          <a:effectLst/>
                          <a:latin typeface="Avenir-Book"/>
                        </a:rPr>
                        <a:t>San Francisco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Doug Londgren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Londgren@sfsu.edu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75211300"/>
                  </a:ext>
                </a:extLst>
              </a:tr>
              <a:tr h="377493">
                <a:tc>
                  <a:txBody>
                    <a:bodyPr/>
                    <a:lstStyle/>
                    <a:p>
                      <a:pPr algn="l" fontAlgn="base">
                        <a:lnSpc>
                          <a:spcPts val="2100"/>
                        </a:lnSpc>
                        <a:buNone/>
                      </a:pPr>
                      <a:r>
                        <a:rPr lang="en-US" sz="1800" b="0" i="0">
                          <a:solidFill>
                            <a:srgbClr val="000000"/>
                          </a:solidFill>
                          <a:effectLst/>
                          <a:latin typeface="Avenir-Book"/>
                        </a:rPr>
                        <a:t>San Jose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Sara Bonakdar</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dirty="0">
                          <a:solidFill>
                            <a:srgbClr val="000000"/>
                          </a:solidFill>
                          <a:effectLst/>
                          <a:latin typeface="Avenir-Book"/>
                        </a:rPr>
                        <a:t>Sara.Bonakdar@sjsu.edu</a:t>
                      </a:r>
                      <a:endParaRPr lang="en-US" b="0" i="0" dirty="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366249247"/>
                  </a:ext>
                </a:extLst>
              </a:tr>
            </a:tbl>
          </a:graphicData>
        </a:graphic>
      </p:graphicFrame>
    </p:spTree>
    <p:extLst>
      <p:ext uri="{BB962C8B-B14F-4D97-AF65-F5344CB8AC3E}">
        <p14:creationId xmlns:p14="http://schemas.microsoft.com/office/powerpoint/2010/main" val="47342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44D6E1B-B315-4E0E-9A25-09C230BDD0A6}"/>
              </a:ext>
            </a:extLst>
          </p:cNvPr>
          <p:cNvGrpSpPr/>
          <p:nvPr/>
        </p:nvGrpSpPr>
        <p:grpSpPr>
          <a:xfrm>
            <a:off x="4109326" y="1537697"/>
            <a:ext cx="3973348" cy="3782605"/>
            <a:chOff x="3697134" y="1380083"/>
            <a:chExt cx="3973348" cy="3782605"/>
          </a:xfrm>
        </p:grpSpPr>
        <p:sp>
          <p:nvSpPr>
            <p:cNvPr id="5" name="TextBox 4">
              <a:extLst>
                <a:ext uri="{FF2B5EF4-FFF2-40B4-BE49-F238E27FC236}">
                  <a16:creationId xmlns:a16="http://schemas.microsoft.com/office/drawing/2014/main" id="{ABE42333-EB87-4714-A6F8-344A5D6901A1}"/>
                </a:ext>
              </a:extLst>
            </p:cNvPr>
            <p:cNvSpPr txBox="1"/>
            <p:nvPr/>
          </p:nvSpPr>
          <p:spPr>
            <a:xfrm>
              <a:off x="4521518" y="3317131"/>
              <a:ext cx="3148964" cy="646331"/>
            </a:xfrm>
            <a:prstGeom prst="rect">
              <a:avLst/>
            </a:prstGeom>
            <a:noFill/>
          </p:spPr>
          <p:txBody>
            <a:bodyPr wrap="square" rtlCol="0">
              <a:spAutoFit/>
            </a:bodyPr>
            <a:lstStyle/>
            <a:p>
              <a:pPr algn="ctr"/>
              <a:r>
                <a:rPr lang="en-US" sz="3600" b="1">
                  <a:solidFill>
                    <a:schemeClr val="tx1">
                      <a:lumMod val="65000"/>
                      <a:lumOff val="35000"/>
                    </a:schemeClr>
                  </a:solidFill>
                </a:rPr>
                <a:t>Appendix</a:t>
              </a:r>
            </a:p>
          </p:txBody>
        </p:sp>
        <p:sp>
          <p:nvSpPr>
            <p:cNvPr id="6" name="Freeform: Shape 5">
              <a:extLst>
                <a:ext uri="{FF2B5EF4-FFF2-40B4-BE49-F238E27FC236}">
                  <a16:creationId xmlns:a16="http://schemas.microsoft.com/office/drawing/2014/main" id="{0A5D90E4-492B-4739-B9FB-2EB30D3DF87C}"/>
                </a:ext>
              </a:extLst>
            </p:cNvPr>
            <p:cNvSpPr/>
            <p:nvPr/>
          </p:nvSpPr>
          <p:spPr>
            <a:xfrm>
              <a:off x="3697134" y="1843018"/>
              <a:ext cx="3852540" cy="3319670"/>
            </a:xfrm>
            <a:custGeom>
              <a:avLst/>
              <a:gdLst>
                <a:gd name="connsiteX0" fmla="*/ 3424684 w 3852540"/>
                <a:gd name="connsiteY0" fmla="*/ 707670 h 3319670"/>
                <a:gd name="connsiteX1" fmla="*/ 3463313 w 3852540"/>
                <a:gd name="connsiteY1" fmla="*/ 896798 h 3319670"/>
                <a:gd name="connsiteX2" fmla="*/ 3663411 w 3852540"/>
                <a:gd name="connsiteY2" fmla="*/ 896798 h 3319670"/>
                <a:gd name="connsiteX3" fmla="*/ 3663411 w 3852540"/>
                <a:gd name="connsiteY3" fmla="*/ 1995774 h 3319670"/>
                <a:gd name="connsiteX4" fmla="*/ 3379719 w 3852540"/>
                <a:gd name="connsiteY4" fmla="*/ 2279466 h 3319670"/>
                <a:gd name="connsiteX5" fmla="*/ 2868080 w 3852540"/>
                <a:gd name="connsiteY5" fmla="*/ 2279466 h 3319670"/>
                <a:gd name="connsiteX6" fmla="*/ 2862926 w 3852540"/>
                <a:gd name="connsiteY6" fmla="*/ 2849404 h 3319670"/>
                <a:gd name="connsiteX7" fmla="*/ 2579234 w 3852540"/>
                <a:gd name="connsiteY7" fmla="*/ 3130543 h 3319670"/>
                <a:gd name="connsiteX8" fmla="*/ 1346592 w 3852540"/>
                <a:gd name="connsiteY8" fmla="*/ 3130543 h 3319670"/>
                <a:gd name="connsiteX9" fmla="*/ 1346592 w 3852540"/>
                <a:gd name="connsiteY9" fmla="*/ 896798 h 3319670"/>
                <a:gd name="connsiteX10" fmla="*/ 2105468 w 3852540"/>
                <a:gd name="connsiteY10" fmla="*/ 896798 h 3319670"/>
                <a:gd name="connsiteX11" fmla="*/ 1937523 w 3852540"/>
                <a:gd name="connsiteY11" fmla="*/ 707670 h 3319670"/>
                <a:gd name="connsiteX12" fmla="*/ 1157464 w 3852540"/>
                <a:gd name="connsiteY12" fmla="*/ 707670 h 3319670"/>
                <a:gd name="connsiteX13" fmla="*/ 1157464 w 3852540"/>
                <a:gd name="connsiteY13" fmla="*/ 2768741 h 3319670"/>
                <a:gd name="connsiteX14" fmla="*/ 234519 w 3852540"/>
                <a:gd name="connsiteY14" fmla="*/ 2499233 h 3319670"/>
                <a:gd name="connsiteX15" fmla="*/ 895521 w 3852540"/>
                <a:gd name="connsiteY15" fmla="*/ 234424 h 3319670"/>
                <a:gd name="connsiteX16" fmla="*/ 1899319 w 3852540"/>
                <a:gd name="connsiteY16" fmla="*/ 527573 h 3319670"/>
                <a:gd name="connsiteX17" fmla="*/ 1910099 w 3852540"/>
                <a:gd name="connsiteY17" fmla="*/ 504594 h 3319670"/>
                <a:gd name="connsiteX18" fmla="*/ 2004048 w 3852540"/>
                <a:gd name="connsiteY18" fmla="*/ 361093 h 3319670"/>
                <a:gd name="connsiteX19" fmla="*/ 766962 w 3852540"/>
                <a:gd name="connsiteY19" fmla="*/ 0 h 3319670"/>
                <a:gd name="connsiteX20" fmla="*/ 0 w 3852540"/>
                <a:gd name="connsiteY20" fmla="*/ 2627935 h 3319670"/>
                <a:gd name="connsiteX21" fmla="*/ 1157464 w 3852540"/>
                <a:gd name="connsiteY21" fmla="*/ 2965765 h 3319670"/>
                <a:gd name="connsiteX22" fmla="*/ 1157464 w 3852540"/>
                <a:gd name="connsiteY22" fmla="*/ 3319671 h 3319670"/>
                <a:gd name="connsiteX23" fmla="*/ 2648455 w 3852540"/>
                <a:gd name="connsiteY23" fmla="*/ 3319671 h 3319670"/>
                <a:gd name="connsiteX24" fmla="*/ 3232861 w 3852540"/>
                <a:gd name="connsiteY24" fmla="*/ 3067752 h 3319670"/>
                <a:gd name="connsiteX25" fmla="*/ 3633103 w 3852540"/>
                <a:gd name="connsiteY25" fmla="*/ 2643963 h 3319670"/>
                <a:gd name="connsiteX26" fmla="*/ 3852539 w 3852540"/>
                <a:gd name="connsiteY26" fmla="*/ 2092040 h 3319670"/>
                <a:gd name="connsiteX27" fmla="*/ 3852539 w 3852540"/>
                <a:gd name="connsiteY27" fmla="*/ 707670 h 3319670"/>
                <a:gd name="connsiteX28" fmla="*/ 3495607 w 3852540"/>
                <a:gd name="connsiteY28" fmla="*/ 2514080 h 3319670"/>
                <a:gd name="connsiteX29" fmla="*/ 3095318 w 3852540"/>
                <a:gd name="connsiteY29" fmla="*/ 2937916 h 3319670"/>
                <a:gd name="connsiteX30" fmla="*/ 3026191 w 3852540"/>
                <a:gd name="connsiteY30" fmla="*/ 2999666 h 3319670"/>
                <a:gd name="connsiteX31" fmla="*/ 3052055 w 3852540"/>
                <a:gd name="connsiteY31" fmla="*/ 2851059 h 3319670"/>
                <a:gd name="connsiteX32" fmla="*/ 3055553 w 3852540"/>
                <a:gd name="connsiteY32" fmla="*/ 2468594 h 3319670"/>
                <a:gd name="connsiteX33" fmla="*/ 3379719 w 3852540"/>
                <a:gd name="connsiteY33" fmla="*/ 2468594 h 3319670"/>
                <a:gd name="connsiteX34" fmla="*/ 3559863 w 3852540"/>
                <a:gd name="connsiteY34" fmla="*/ 2432754 h 3319670"/>
                <a:gd name="connsiteX35" fmla="*/ 3495607 w 3852540"/>
                <a:gd name="connsiteY35" fmla="*/ 2514080 h 33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2540" h="3319670">
                  <a:moveTo>
                    <a:pt x="3424684" y="707670"/>
                  </a:moveTo>
                  <a:cubicBezTo>
                    <a:pt x="3446302" y="768607"/>
                    <a:pt x="3459304" y="832263"/>
                    <a:pt x="3463313" y="896798"/>
                  </a:cubicBezTo>
                  <a:lnTo>
                    <a:pt x="3663411" y="896798"/>
                  </a:lnTo>
                  <a:lnTo>
                    <a:pt x="3663411" y="1995774"/>
                  </a:lnTo>
                  <a:cubicBezTo>
                    <a:pt x="3663255" y="2152386"/>
                    <a:pt x="3536331" y="2279310"/>
                    <a:pt x="3379719" y="2279466"/>
                  </a:cubicBezTo>
                  <a:lnTo>
                    <a:pt x="2868080" y="2279466"/>
                  </a:lnTo>
                  <a:lnTo>
                    <a:pt x="2862926" y="2849404"/>
                  </a:lnTo>
                  <a:cubicBezTo>
                    <a:pt x="2861092" y="3004900"/>
                    <a:pt x="2734740" y="3130112"/>
                    <a:pt x="2579234" y="3130543"/>
                  </a:cubicBezTo>
                  <a:lnTo>
                    <a:pt x="1346592" y="3130543"/>
                  </a:lnTo>
                  <a:lnTo>
                    <a:pt x="1346592" y="896798"/>
                  </a:lnTo>
                  <a:lnTo>
                    <a:pt x="2105468" y="896798"/>
                  </a:lnTo>
                  <a:cubicBezTo>
                    <a:pt x="2044300" y="838561"/>
                    <a:pt x="1988119" y="775298"/>
                    <a:pt x="1937523" y="707670"/>
                  </a:cubicBezTo>
                  <a:lnTo>
                    <a:pt x="1157464" y="707670"/>
                  </a:lnTo>
                  <a:lnTo>
                    <a:pt x="1157464" y="2768741"/>
                  </a:lnTo>
                  <a:lnTo>
                    <a:pt x="234519" y="2499233"/>
                  </a:lnTo>
                  <a:lnTo>
                    <a:pt x="895521" y="234424"/>
                  </a:lnTo>
                  <a:lnTo>
                    <a:pt x="1899319" y="527573"/>
                  </a:lnTo>
                  <a:lnTo>
                    <a:pt x="1910099" y="504594"/>
                  </a:lnTo>
                  <a:cubicBezTo>
                    <a:pt x="1934690" y="452678"/>
                    <a:pt x="1966303" y="404394"/>
                    <a:pt x="2004048" y="361093"/>
                  </a:cubicBezTo>
                  <a:lnTo>
                    <a:pt x="766962" y="0"/>
                  </a:lnTo>
                  <a:lnTo>
                    <a:pt x="0" y="2627935"/>
                  </a:lnTo>
                  <a:lnTo>
                    <a:pt x="1157464" y="2965765"/>
                  </a:lnTo>
                  <a:lnTo>
                    <a:pt x="1157464" y="3319671"/>
                  </a:lnTo>
                  <a:lnTo>
                    <a:pt x="2648455" y="3319671"/>
                  </a:lnTo>
                  <a:cubicBezTo>
                    <a:pt x="2869537" y="3319264"/>
                    <a:pt x="3080774" y="3228208"/>
                    <a:pt x="3232861" y="3067752"/>
                  </a:cubicBezTo>
                  <a:lnTo>
                    <a:pt x="3633103" y="2643963"/>
                  </a:lnTo>
                  <a:cubicBezTo>
                    <a:pt x="3774306" y="2494930"/>
                    <a:pt x="3852865" y="2297344"/>
                    <a:pt x="3852539" y="2092040"/>
                  </a:cubicBezTo>
                  <a:lnTo>
                    <a:pt x="3852539" y="707670"/>
                  </a:lnTo>
                  <a:close/>
                  <a:moveTo>
                    <a:pt x="3495607" y="2514080"/>
                  </a:moveTo>
                  <a:lnTo>
                    <a:pt x="3095318" y="2937916"/>
                  </a:lnTo>
                  <a:cubicBezTo>
                    <a:pt x="3073875" y="2960223"/>
                    <a:pt x="3050764" y="2980867"/>
                    <a:pt x="3026191" y="2999666"/>
                  </a:cubicBezTo>
                  <a:cubicBezTo>
                    <a:pt x="3042821" y="2951864"/>
                    <a:pt x="3051553" y="2901669"/>
                    <a:pt x="3052055" y="2851059"/>
                  </a:cubicBezTo>
                  <a:lnTo>
                    <a:pt x="3055553" y="2468594"/>
                  </a:lnTo>
                  <a:lnTo>
                    <a:pt x="3379719" y="2468594"/>
                  </a:lnTo>
                  <a:cubicBezTo>
                    <a:pt x="3441540" y="2468604"/>
                    <a:pt x="3502756" y="2456429"/>
                    <a:pt x="3559863" y="2432754"/>
                  </a:cubicBezTo>
                  <a:cubicBezTo>
                    <a:pt x="3540752" y="2461606"/>
                    <a:pt x="3519258" y="2488812"/>
                    <a:pt x="3495607" y="2514080"/>
                  </a:cubicBezTo>
                  <a:close/>
                </a:path>
              </a:pathLst>
            </a:custGeom>
            <a:solidFill>
              <a:srgbClr val="577590">
                <a:alpha val="78000"/>
              </a:srgbClr>
            </a:solidFill>
            <a:ln w="4722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718103B-5B61-4365-9BBA-0D2894835023}"/>
                </a:ext>
              </a:extLst>
            </p:cNvPr>
            <p:cNvSpPr/>
            <p:nvPr/>
          </p:nvSpPr>
          <p:spPr>
            <a:xfrm>
              <a:off x="5778347" y="1380083"/>
              <a:ext cx="1488134" cy="1896141"/>
            </a:xfrm>
            <a:custGeom>
              <a:avLst/>
              <a:gdLst>
                <a:gd name="connsiteX0" fmla="*/ 403505 w 1488134"/>
                <a:gd name="connsiteY0" fmla="*/ 1409048 h 1896141"/>
                <a:gd name="connsiteX1" fmla="*/ 255370 w 1488134"/>
                <a:gd name="connsiteY1" fmla="*/ 1725459 h 1896141"/>
                <a:gd name="connsiteX2" fmla="*/ 308851 w 1488134"/>
                <a:gd name="connsiteY2" fmla="*/ 1883840 h 1896141"/>
                <a:gd name="connsiteX3" fmla="*/ 467232 w 1488134"/>
                <a:gd name="connsiteY3" fmla="*/ 1830364 h 1896141"/>
                <a:gd name="connsiteX4" fmla="*/ 469416 w 1488134"/>
                <a:gd name="connsiteY4" fmla="*/ 1825697 h 1896141"/>
                <a:gd name="connsiteX5" fmla="*/ 617645 w 1488134"/>
                <a:gd name="connsiteY5" fmla="*/ 1509333 h 1896141"/>
                <a:gd name="connsiteX6" fmla="*/ 1147204 w 1488134"/>
                <a:gd name="connsiteY6" fmla="*/ 1588105 h 1896141"/>
                <a:gd name="connsiteX7" fmla="*/ 1153729 w 1488134"/>
                <a:gd name="connsiteY7" fmla="*/ 1587726 h 1896141"/>
                <a:gd name="connsiteX8" fmla="*/ 1106447 w 1488134"/>
                <a:gd name="connsiteY8" fmla="*/ 1111738 h 1896141"/>
                <a:gd name="connsiteX9" fmla="*/ 1250893 w 1488134"/>
                <a:gd name="connsiteY9" fmla="*/ 622322 h 1896141"/>
                <a:gd name="connsiteX10" fmla="*/ 1371415 w 1488134"/>
                <a:gd name="connsiteY10" fmla="*/ 603929 h 1896141"/>
                <a:gd name="connsiteX11" fmla="*/ 1456854 w 1488134"/>
                <a:gd name="connsiteY11" fmla="*/ 526718 h 1896141"/>
                <a:gd name="connsiteX12" fmla="*/ 1484845 w 1488134"/>
                <a:gd name="connsiteY12" fmla="*/ 418395 h 1896141"/>
                <a:gd name="connsiteX13" fmla="*/ 1441203 w 1488134"/>
                <a:gd name="connsiteY13" fmla="*/ 304918 h 1896141"/>
                <a:gd name="connsiteX14" fmla="*/ 799114 w 1488134"/>
                <a:gd name="connsiteY14" fmla="*/ 4441 h 1896141"/>
                <a:gd name="connsiteX15" fmla="*/ 683840 w 1488134"/>
                <a:gd name="connsiteY15" fmla="*/ 43637 h 1896141"/>
                <a:gd name="connsiteX16" fmla="*/ 618638 w 1488134"/>
                <a:gd name="connsiteY16" fmla="*/ 134514 h 1896141"/>
                <a:gd name="connsiteX17" fmla="*/ 613910 w 1488134"/>
                <a:gd name="connsiteY17" fmla="*/ 249551 h 1896141"/>
                <a:gd name="connsiteX18" fmla="*/ 676984 w 1488134"/>
                <a:gd name="connsiteY18" fmla="*/ 353902 h 1896141"/>
                <a:gd name="connsiteX19" fmla="*/ 396034 w 1488134"/>
                <a:gd name="connsiteY19" fmla="*/ 779440 h 1896141"/>
                <a:gd name="connsiteX20" fmla="*/ 0 w 1488134"/>
                <a:gd name="connsiteY20" fmla="*/ 1047766 h 1896141"/>
                <a:gd name="connsiteX21" fmla="*/ 403505 w 1488134"/>
                <a:gd name="connsiteY21" fmla="*/ 1409048 h 18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8134" h="1896141">
                  <a:moveTo>
                    <a:pt x="403505" y="1409048"/>
                  </a:moveTo>
                  <a:lnTo>
                    <a:pt x="255370" y="1725459"/>
                  </a:lnTo>
                  <a:cubicBezTo>
                    <a:pt x="226400" y="1783961"/>
                    <a:pt x="250344" y="1854875"/>
                    <a:pt x="308851" y="1883840"/>
                  </a:cubicBezTo>
                  <a:cubicBezTo>
                    <a:pt x="367353" y="1912809"/>
                    <a:pt x="438262" y="1888866"/>
                    <a:pt x="467232" y="1830364"/>
                  </a:cubicBezTo>
                  <a:cubicBezTo>
                    <a:pt x="467993" y="1828822"/>
                    <a:pt x="468721" y="1827267"/>
                    <a:pt x="469416" y="1825697"/>
                  </a:cubicBezTo>
                  <a:lnTo>
                    <a:pt x="617645" y="1509333"/>
                  </a:lnTo>
                  <a:cubicBezTo>
                    <a:pt x="787000" y="1571220"/>
                    <a:pt x="967168" y="1598020"/>
                    <a:pt x="1147204" y="1588105"/>
                  </a:cubicBezTo>
                  <a:lnTo>
                    <a:pt x="1153729" y="1587726"/>
                  </a:lnTo>
                  <a:cubicBezTo>
                    <a:pt x="1220992" y="1431507"/>
                    <a:pt x="1203129" y="1251670"/>
                    <a:pt x="1106447" y="1111738"/>
                  </a:cubicBezTo>
                  <a:lnTo>
                    <a:pt x="1250893" y="622322"/>
                  </a:lnTo>
                  <a:lnTo>
                    <a:pt x="1371415" y="603929"/>
                  </a:lnTo>
                  <a:cubicBezTo>
                    <a:pt x="1412787" y="597622"/>
                    <a:pt x="1446404" y="567243"/>
                    <a:pt x="1456854" y="526718"/>
                  </a:cubicBezTo>
                  <a:lnTo>
                    <a:pt x="1484845" y="418395"/>
                  </a:lnTo>
                  <a:cubicBezTo>
                    <a:pt x="1495928" y="375136"/>
                    <a:pt x="1478419" y="329604"/>
                    <a:pt x="1441203" y="304918"/>
                  </a:cubicBezTo>
                  <a:cubicBezTo>
                    <a:pt x="1242827" y="174245"/>
                    <a:pt x="1026545" y="73031"/>
                    <a:pt x="799114" y="4441"/>
                  </a:cubicBezTo>
                  <a:cubicBezTo>
                    <a:pt x="756262" y="-8435"/>
                    <a:pt x="709963" y="7308"/>
                    <a:pt x="683840" y="43637"/>
                  </a:cubicBezTo>
                  <a:lnTo>
                    <a:pt x="618638" y="134514"/>
                  </a:lnTo>
                  <a:cubicBezTo>
                    <a:pt x="594198" y="168462"/>
                    <a:pt x="592340" y="213711"/>
                    <a:pt x="613910" y="249551"/>
                  </a:cubicBezTo>
                  <a:lnTo>
                    <a:pt x="676984" y="353902"/>
                  </a:lnTo>
                  <a:lnTo>
                    <a:pt x="396034" y="779440"/>
                  </a:lnTo>
                  <a:cubicBezTo>
                    <a:pt x="226623" y="794712"/>
                    <a:pt x="76994" y="896090"/>
                    <a:pt x="0" y="1047766"/>
                  </a:cubicBezTo>
                  <a:cubicBezTo>
                    <a:pt x="108300" y="1194591"/>
                    <a:pt x="245649" y="1317571"/>
                    <a:pt x="403505" y="1409048"/>
                  </a:cubicBezTo>
                  <a:close/>
                </a:path>
              </a:pathLst>
            </a:custGeom>
            <a:solidFill>
              <a:srgbClr val="D5AE83">
                <a:alpha val="70000"/>
              </a:srgbClr>
            </a:solidFill>
            <a:ln w="47228" cap="flat">
              <a:noFill/>
              <a:prstDash val="solid"/>
              <a:miter/>
            </a:ln>
          </p:spPr>
          <p:txBody>
            <a:bodyPr rtlCol="0" anchor="ctr"/>
            <a:lstStyle/>
            <a:p>
              <a:endParaRPr lang="en-US"/>
            </a:p>
          </p:txBody>
        </p:sp>
      </p:grpSp>
    </p:spTree>
    <p:extLst>
      <p:ext uri="{BB962C8B-B14F-4D97-AF65-F5344CB8AC3E}">
        <p14:creationId xmlns:p14="http://schemas.microsoft.com/office/powerpoint/2010/main" val="2771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a:solidFill>
                  <a:srgbClr val="C00000"/>
                </a:solidFill>
                <a:latin typeface="Calibri"/>
                <a:ea typeface="MS PGothic"/>
                <a:cs typeface="Calibri"/>
              </a:rPr>
              <a:t>CSU</a:t>
            </a:r>
            <a:r>
              <a:rPr lang="en-US">
                <a:latin typeface="Calibri"/>
                <a:ea typeface="MS PGothic"/>
                <a:cs typeface="Calibri"/>
              </a:rPr>
              <a:t>BUY</a:t>
            </a:r>
          </a:p>
        </p:txBody>
      </p:sp>
      <p:pic>
        <p:nvPicPr>
          <p:cNvPr id="9" name="Online Media 8" title="CSUBUY P2P Introduction">
            <a:hlinkClick r:id="" action="ppaction://media"/>
            <a:extLst>
              <a:ext uri="{FF2B5EF4-FFF2-40B4-BE49-F238E27FC236}">
                <a16:creationId xmlns:a16="http://schemas.microsoft.com/office/drawing/2014/main" id="{6C50E627-DBD5-AC25-DDEE-CFA7636D27B5}"/>
              </a:ext>
            </a:extLst>
          </p:cNvPr>
          <p:cNvPicPr>
            <a:picLocks noRot="1" noChangeAspect="1"/>
          </p:cNvPicPr>
          <p:nvPr>
            <a:videoFile r:link="rId1"/>
          </p:nvPr>
        </p:nvPicPr>
        <p:blipFill>
          <a:blip r:embed="rId4"/>
          <a:stretch>
            <a:fillRect/>
          </a:stretch>
        </p:blipFill>
        <p:spPr>
          <a:xfrm>
            <a:off x="1804032" y="1066198"/>
            <a:ext cx="8583936" cy="4849923"/>
          </a:xfrm>
          <a:prstGeom prst="rect">
            <a:avLst/>
          </a:prstGeom>
        </p:spPr>
      </p:pic>
      <p:sp>
        <p:nvSpPr>
          <p:cNvPr id="4" name="Slide Number Placeholder 2">
            <a:extLst>
              <a:ext uri="{FF2B5EF4-FFF2-40B4-BE49-F238E27FC236}">
                <a16:creationId xmlns:a16="http://schemas.microsoft.com/office/drawing/2014/main" id="{C26E1773-1EE3-31EF-A39D-274091622EC3}"/>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13</a:t>
            </a:fld>
            <a:endParaRPr lang="en-US"/>
          </a:p>
        </p:txBody>
      </p:sp>
    </p:spTree>
    <p:extLst>
      <p:ext uri="{BB962C8B-B14F-4D97-AF65-F5344CB8AC3E}">
        <p14:creationId xmlns:p14="http://schemas.microsoft.com/office/powerpoint/2010/main" val="40631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1ECEF3-C0C8-47B8-8802-B901FFED8212}"/>
              </a:ext>
            </a:extLst>
          </p:cNvPr>
          <p:cNvGrpSpPr/>
          <p:nvPr/>
        </p:nvGrpSpPr>
        <p:grpSpPr>
          <a:xfrm>
            <a:off x="3218413" y="2079264"/>
            <a:ext cx="5755174" cy="2699471"/>
            <a:chOff x="2925467" y="2102917"/>
            <a:chExt cx="5755174" cy="2699471"/>
          </a:xfrm>
        </p:grpSpPr>
        <p:sp>
          <p:nvSpPr>
            <p:cNvPr id="5" name="Oval 4">
              <a:extLst>
                <a:ext uri="{FF2B5EF4-FFF2-40B4-BE49-F238E27FC236}">
                  <a16:creationId xmlns:a16="http://schemas.microsoft.com/office/drawing/2014/main" id="{79C04615-17B9-4F71-A181-FE9F4F858140}"/>
                </a:ext>
              </a:extLst>
            </p:cNvPr>
            <p:cNvSpPr/>
            <p:nvPr/>
          </p:nvSpPr>
          <p:spPr>
            <a:xfrm>
              <a:off x="3290762" y="2540899"/>
              <a:ext cx="2174060" cy="2047285"/>
            </a:xfrm>
            <a:prstGeom prst="ellipse">
              <a:avLst/>
            </a:prstGeom>
            <a:solidFill>
              <a:schemeClr val="bg1">
                <a:lumMod val="75000"/>
              </a:schemeClr>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a:t>Q</a:t>
              </a:r>
            </a:p>
          </p:txBody>
        </p:sp>
        <p:sp>
          <p:nvSpPr>
            <p:cNvPr id="6" name="Oval 5">
              <a:extLst>
                <a:ext uri="{FF2B5EF4-FFF2-40B4-BE49-F238E27FC236}">
                  <a16:creationId xmlns:a16="http://schemas.microsoft.com/office/drawing/2014/main" id="{122375CD-AF9C-4F86-99A7-944F894F3C43}"/>
                </a:ext>
              </a:extLst>
            </p:cNvPr>
            <p:cNvSpPr/>
            <p:nvPr/>
          </p:nvSpPr>
          <p:spPr>
            <a:xfrm>
              <a:off x="6220079" y="2469081"/>
              <a:ext cx="2174060" cy="2047285"/>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a:t>A</a:t>
              </a:r>
            </a:p>
          </p:txBody>
        </p:sp>
        <p:sp>
          <p:nvSpPr>
            <p:cNvPr id="7" name="Oval 6">
              <a:extLst>
                <a:ext uri="{FF2B5EF4-FFF2-40B4-BE49-F238E27FC236}">
                  <a16:creationId xmlns:a16="http://schemas.microsoft.com/office/drawing/2014/main" id="{3B6FF845-EB4D-4454-B66B-A343324F35AA}"/>
                </a:ext>
              </a:extLst>
            </p:cNvPr>
            <p:cNvSpPr/>
            <p:nvPr/>
          </p:nvSpPr>
          <p:spPr>
            <a:xfrm>
              <a:off x="5133049" y="2737130"/>
              <a:ext cx="1440381" cy="1511188"/>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t>&amp;</a:t>
              </a:r>
            </a:p>
          </p:txBody>
        </p:sp>
        <p:grpSp>
          <p:nvGrpSpPr>
            <p:cNvPr id="8" name="Group 7">
              <a:extLst>
                <a:ext uri="{FF2B5EF4-FFF2-40B4-BE49-F238E27FC236}">
                  <a16:creationId xmlns:a16="http://schemas.microsoft.com/office/drawing/2014/main" id="{EE3F7524-EE1A-49C5-B364-0D740014942F}"/>
                </a:ext>
              </a:extLst>
            </p:cNvPr>
            <p:cNvGrpSpPr/>
            <p:nvPr/>
          </p:nvGrpSpPr>
          <p:grpSpPr>
            <a:xfrm>
              <a:off x="2925467" y="2102917"/>
              <a:ext cx="1220347" cy="1170310"/>
              <a:chOff x="2925467" y="2102917"/>
              <a:chExt cx="1220347" cy="1170310"/>
            </a:xfrm>
          </p:grpSpPr>
          <p:sp>
            <p:nvSpPr>
              <p:cNvPr id="24" name="Oval 23">
                <a:extLst>
                  <a:ext uri="{FF2B5EF4-FFF2-40B4-BE49-F238E27FC236}">
                    <a16:creationId xmlns:a16="http://schemas.microsoft.com/office/drawing/2014/main" id="{A8D739B5-29B8-45FA-92A0-BE0D23522F70}"/>
                  </a:ext>
                </a:extLst>
              </p:cNvPr>
              <p:cNvSpPr/>
              <p:nvPr/>
            </p:nvSpPr>
            <p:spPr>
              <a:xfrm>
                <a:off x="3290762" y="2469081"/>
                <a:ext cx="245457" cy="26804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 name="Oval 24">
                <a:extLst>
                  <a:ext uri="{FF2B5EF4-FFF2-40B4-BE49-F238E27FC236}">
                    <a16:creationId xmlns:a16="http://schemas.microsoft.com/office/drawing/2014/main" id="{7732DE10-FC0D-4B31-A56B-BB8AF312F4D9}"/>
                  </a:ext>
                </a:extLst>
              </p:cNvPr>
              <p:cNvSpPr/>
              <p:nvPr/>
            </p:nvSpPr>
            <p:spPr>
              <a:xfrm>
                <a:off x="3598933" y="2383440"/>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 name="Oval 25">
                <a:extLst>
                  <a:ext uri="{FF2B5EF4-FFF2-40B4-BE49-F238E27FC236}">
                    <a16:creationId xmlns:a16="http://schemas.microsoft.com/office/drawing/2014/main" id="{BAB0192D-D71F-43DE-AA98-C99ABD8455D2}"/>
                  </a:ext>
                </a:extLst>
              </p:cNvPr>
              <p:cNvSpPr/>
              <p:nvPr/>
            </p:nvSpPr>
            <p:spPr>
              <a:xfrm>
                <a:off x="3791116" y="2401395"/>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 name="Oval 26">
                <a:extLst>
                  <a:ext uri="{FF2B5EF4-FFF2-40B4-BE49-F238E27FC236}">
                    <a16:creationId xmlns:a16="http://schemas.microsoft.com/office/drawing/2014/main" id="{A8EF0456-80D0-4BFC-98AD-4FCE0524C315}"/>
                  </a:ext>
                </a:extLst>
              </p:cNvPr>
              <p:cNvSpPr/>
              <p:nvPr/>
            </p:nvSpPr>
            <p:spPr>
              <a:xfrm>
                <a:off x="3900357" y="2102917"/>
                <a:ext cx="245457" cy="26804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8" name="Oval 27">
                <a:extLst>
                  <a:ext uri="{FF2B5EF4-FFF2-40B4-BE49-F238E27FC236}">
                    <a16:creationId xmlns:a16="http://schemas.microsoft.com/office/drawing/2014/main" id="{74FC6D34-3335-4253-87FD-B6ED94B99C45}"/>
                  </a:ext>
                </a:extLst>
              </p:cNvPr>
              <p:cNvSpPr/>
              <p:nvPr/>
            </p:nvSpPr>
            <p:spPr>
              <a:xfrm>
                <a:off x="3181521" y="2846288"/>
                <a:ext cx="109241" cy="1215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29" name="Picture 28">
                <a:extLst>
                  <a:ext uri="{FF2B5EF4-FFF2-40B4-BE49-F238E27FC236}">
                    <a16:creationId xmlns:a16="http://schemas.microsoft.com/office/drawing/2014/main" id="{2755949D-35E8-4220-B66B-614978473BAA}"/>
                  </a:ext>
                </a:extLst>
              </p:cNvPr>
              <p:cNvPicPr>
                <a:picLocks noChangeAspect="1"/>
              </p:cNvPicPr>
              <p:nvPr/>
            </p:nvPicPr>
            <p:blipFill>
              <a:blip r:embed="rId2"/>
              <a:stretch>
                <a:fillRect/>
              </a:stretch>
            </p:blipFill>
            <p:spPr>
              <a:xfrm>
                <a:off x="2925467" y="2992787"/>
                <a:ext cx="256054" cy="280440"/>
              </a:xfrm>
              <a:prstGeom prst="rect">
                <a:avLst/>
              </a:prstGeom>
            </p:spPr>
          </p:pic>
        </p:grpSp>
        <p:grpSp>
          <p:nvGrpSpPr>
            <p:cNvPr id="9" name="Group 8">
              <a:extLst>
                <a:ext uri="{FF2B5EF4-FFF2-40B4-BE49-F238E27FC236}">
                  <a16:creationId xmlns:a16="http://schemas.microsoft.com/office/drawing/2014/main" id="{E6E60E8C-82E3-4866-840A-66BC5F8CF387}"/>
                </a:ext>
              </a:extLst>
            </p:cNvPr>
            <p:cNvGrpSpPr/>
            <p:nvPr/>
          </p:nvGrpSpPr>
          <p:grpSpPr>
            <a:xfrm>
              <a:off x="7556039" y="3659051"/>
              <a:ext cx="1124602" cy="1143337"/>
              <a:chOff x="7556039" y="3659051"/>
              <a:chExt cx="1124602" cy="1143337"/>
            </a:xfrm>
          </p:grpSpPr>
          <p:sp>
            <p:nvSpPr>
              <p:cNvPr id="18" name="Oval 17">
                <a:extLst>
                  <a:ext uri="{FF2B5EF4-FFF2-40B4-BE49-F238E27FC236}">
                    <a16:creationId xmlns:a16="http://schemas.microsoft.com/office/drawing/2014/main" id="{0AA7D9BF-4C3A-488D-8BF5-666B8A212070}"/>
                  </a:ext>
                </a:extLst>
              </p:cNvPr>
              <p:cNvSpPr/>
              <p:nvPr/>
            </p:nvSpPr>
            <p:spPr>
              <a:xfrm rot="11165821">
                <a:off x="8217028" y="4173870"/>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Oval 18">
                <a:extLst>
                  <a:ext uri="{FF2B5EF4-FFF2-40B4-BE49-F238E27FC236}">
                    <a16:creationId xmlns:a16="http://schemas.microsoft.com/office/drawing/2014/main" id="{BAD1E845-01C6-456C-AB4F-B30518F4179B}"/>
                  </a:ext>
                </a:extLst>
              </p:cNvPr>
              <p:cNvSpPr/>
              <p:nvPr/>
            </p:nvSpPr>
            <p:spPr>
              <a:xfrm rot="11165821">
                <a:off x="8006213" y="4370681"/>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Oval 19">
                <a:extLst>
                  <a:ext uri="{FF2B5EF4-FFF2-40B4-BE49-F238E27FC236}">
                    <a16:creationId xmlns:a16="http://schemas.microsoft.com/office/drawing/2014/main" id="{29E69460-C58D-46B9-B57E-CCC82E664631}"/>
                  </a:ext>
                </a:extLst>
              </p:cNvPr>
              <p:cNvSpPr/>
              <p:nvPr/>
            </p:nvSpPr>
            <p:spPr>
              <a:xfrm rot="11165821">
                <a:off x="7903071" y="4636281"/>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Oval 20">
                <a:extLst>
                  <a:ext uri="{FF2B5EF4-FFF2-40B4-BE49-F238E27FC236}">
                    <a16:creationId xmlns:a16="http://schemas.microsoft.com/office/drawing/2014/main" id="{E330692B-96D4-40A7-98A1-2EF8AF23D7B2}"/>
                  </a:ext>
                </a:extLst>
              </p:cNvPr>
              <p:cNvSpPr/>
              <p:nvPr/>
            </p:nvSpPr>
            <p:spPr>
              <a:xfrm rot="11165821">
                <a:off x="7556039" y="4534339"/>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Oval 21">
                <a:extLst>
                  <a:ext uri="{FF2B5EF4-FFF2-40B4-BE49-F238E27FC236}">
                    <a16:creationId xmlns:a16="http://schemas.microsoft.com/office/drawing/2014/main" id="{72CD86F2-B47F-4051-AD5D-B104CCCE452A}"/>
                  </a:ext>
                </a:extLst>
              </p:cNvPr>
              <p:cNvSpPr/>
              <p:nvPr/>
            </p:nvSpPr>
            <p:spPr>
              <a:xfrm rot="11165821">
                <a:off x="8564059" y="4100818"/>
                <a:ext cx="109241" cy="121550"/>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Oval 22">
                <a:extLst>
                  <a:ext uri="{FF2B5EF4-FFF2-40B4-BE49-F238E27FC236}">
                    <a16:creationId xmlns:a16="http://schemas.microsoft.com/office/drawing/2014/main" id="{EA0B587B-80F3-4264-BBF2-AA22CE565D4E}"/>
                  </a:ext>
                </a:extLst>
              </p:cNvPr>
              <p:cNvSpPr/>
              <p:nvPr/>
            </p:nvSpPr>
            <p:spPr>
              <a:xfrm rot="11165821">
                <a:off x="8435184" y="3659051"/>
                <a:ext cx="245457" cy="268049"/>
              </a:xfrm>
              <a:prstGeom prst="ellipse">
                <a:avLst/>
              </a:prstGeom>
              <a:solidFill>
                <a:srgbClr val="B9DEE7"/>
              </a:solidFill>
              <a:ln>
                <a:solidFill>
                  <a:srgbClr val="B9D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0" name="Group 9">
              <a:extLst>
                <a:ext uri="{FF2B5EF4-FFF2-40B4-BE49-F238E27FC236}">
                  <a16:creationId xmlns:a16="http://schemas.microsoft.com/office/drawing/2014/main" id="{FF84F44D-2441-49DB-826B-291A195848F0}"/>
                </a:ext>
              </a:extLst>
            </p:cNvPr>
            <p:cNvGrpSpPr/>
            <p:nvPr/>
          </p:nvGrpSpPr>
          <p:grpSpPr>
            <a:xfrm>
              <a:off x="5120335" y="2504989"/>
              <a:ext cx="517169" cy="376808"/>
              <a:chOff x="5120335" y="2504989"/>
              <a:chExt cx="517169" cy="376808"/>
            </a:xfrm>
          </p:grpSpPr>
          <p:sp>
            <p:nvSpPr>
              <p:cNvPr id="15" name="Oval 14">
                <a:extLst>
                  <a:ext uri="{FF2B5EF4-FFF2-40B4-BE49-F238E27FC236}">
                    <a16:creationId xmlns:a16="http://schemas.microsoft.com/office/drawing/2014/main" id="{4B714531-74ED-4830-93E9-E7913CB4BB15}"/>
                  </a:ext>
                </a:extLst>
              </p:cNvPr>
              <p:cNvSpPr/>
              <p:nvPr/>
            </p:nvSpPr>
            <p:spPr>
              <a:xfrm rot="11165821">
                <a:off x="5253688" y="2760247"/>
                <a:ext cx="109241" cy="121550"/>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Oval 15">
                <a:extLst>
                  <a:ext uri="{FF2B5EF4-FFF2-40B4-BE49-F238E27FC236}">
                    <a16:creationId xmlns:a16="http://schemas.microsoft.com/office/drawing/2014/main" id="{1BC29842-8C8F-4481-9C9A-F78C75C2D1DE}"/>
                  </a:ext>
                </a:extLst>
              </p:cNvPr>
              <p:cNvSpPr/>
              <p:nvPr/>
            </p:nvSpPr>
            <p:spPr>
              <a:xfrm rot="11165821">
                <a:off x="5392047" y="2504989"/>
                <a:ext cx="245457" cy="268049"/>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Oval 16">
                <a:extLst>
                  <a:ext uri="{FF2B5EF4-FFF2-40B4-BE49-F238E27FC236}">
                    <a16:creationId xmlns:a16="http://schemas.microsoft.com/office/drawing/2014/main" id="{6054A874-C1FD-44B7-B66E-2930436FA08A}"/>
                  </a:ext>
                </a:extLst>
              </p:cNvPr>
              <p:cNvSpPr/>
              <p:nvPr/>
            </p:nvSpPr>
            <p:spPr>
              <a:xfrm rot="11165821">
                <a:off x="5120335" y="2606399"/>
                <a:ext cx="109241" cy="121550"/>
              </a:xfrm>
              <a:prstGeom prst="ellipse">
                <a:avLst/>
              </a:prstGeom>
              <a:solidFill>
                <a:srgbClr val="73A9CB"/>
              </a:solid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1" name="Group 10">
              <a:extLst>
                <a:ext uri="{FF2B5EF4-FFF2-40B4-BE49-F238E27FC236}">
                  <a16:creationId xmlns:a16="http://schemas.microsoft.com/office/drawing/2014/main" id="{2314BA84-EE18-436A-AB83-814112BD6B83}"/>
                </a:ext>
              </a:extLst>
            </p:cNvPr>
            <p:cNvGrpSpPr/>
            <p:nvPr/>
          </p:nvGrpSpPr>
          <p:grpSpPr>
            <a:xfrm>
              <a:off x="6027636" y="4170614"/>
              <a:ext cx="436928" cy="400942"/>
              <a:chOff x="6027636" y="4170614"/>
              <a:chExt cx="436928" cy="400942"/>
            </a:xfrm>
            <a:solidFill>
              <a:srgbClr val="73A9CB"/>
            </a:solidFill>
          </p:grpSpPr>
          <p:sp>
            <p:nvSpPr>
              <p:cNvPr id="12" name="Oval 11">
                <a:extLst>
                  <a:ext uri="{FF2B5EF4-FFF2-40B4-BE49-F238E27FC236}">
                    <a16:creationId xmlns:a16="http://schemas.microsoft.com/office/drawing/2014/main" id="{6B8CEFCE-D627-42BD-98D9-C7CE707E8C0E}"/>
                  </a:ext>
                </a:extLst>
              </p:cNvPr>
              <p:cNvSpPr/>
              <p:nvPr/>
            </p:nvSpPr>
            <p:spPr>
              <a:xfrm rot="11165821">
                <a:off x="6219107" y="4170614"/>
                <a:ext cx="245457" cy="268049"/>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Oval 12">
                <a:extLst>
                  <a:ext uri="{FF2B5EF4-FFF2-40B4-BE49-F238E27FC236}">
                    <a16:creationId xmlns:a16="http://schemas.microsoft.com/office/drawing/2014/main" id="{545A1C9F-1CB6-4D56-B1E1-0D00490290C7}"/>
                  </a:ext>
                </a:extLst>
              </p:cNvPr>
              <p:cNvSpPr/>
              <p:nvPr/>
            </p:nvSpPr>
            <p:spPr>
              <a:xfrm rot="11165821">
                <a:off x="6027636" y="4292532"/>
                <a:ext cx="109241" cy="121550"/>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Oval 13">
                <a:extLst>
                  <a:ext uri="{FF2B5EF4-FFF2-40B4-BE49-F238E27FC236}">
                    <a16:creationId xmlns:a16="http://schemas.microsoft.com/office/drawing/2014/main" id="{C1329479-9D9A-412A-9CFE-5B12122CA0B1}"/>
                  </a:ext>
                </a:extLst>
              </p:cNvPr>
              <p:cNvSpPr/>
              <p:nvPr/>
            </p:nvSpPr>
            <p:spPr>
              <a:xfrm rot="11165821">
                <a:off x="6137954" y="4450006"/>
                <a:ext cx="109241" cy="121550"/>
              </a:xfrm>
              <a:prstGeom prst="ellipse">
                <a:avLst/>
              </a:prstGeom>
              <a:grpFill/>
              <a:ln>
                <a:solidFill>
                  <a:srgbClr val="73A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spTree>
    <p:extLst>
      <p:ext uri="{BB962C8B-B14F-4D97-AF65-F5344CB8AC3E}">
        <p14:creationId xmlns:p14="http://schemas.microsoft.com/office/powerpoint/2010/main" val="303670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D18F-80D2-1286-7A1C-C7EC5A3A096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BCD096-65A5-52D9-84A8-BAA38EB0F0E8}"/>
              </a:ext>
            </a:extLst>
          </p:cNvPr>
          <p:cNvSpPr txBox="1">
            <a:spLocks/>
          </p:cNvSpPr>
          <p:nvPr/>
        </p:nvSpPr>
        <p:spPr>
          <a:xfrm>
            <a:off x="4245755" y="2528417"/>
            <a:ext cx="7125164" cy="18072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2400">
                <a:cs typeface="Arial"/>
              </a:rPr>
              <a:t>Introduction into CSUBUY</a:t>
            </a:r>
          </a:p>
          <a:p>
            <a:pPr>
              <a:buClr>
                <a:srgbClr val="C00000"/>
              </a:buClr>
              <a:buFont typeface="Wingdings" panose="05000000000000000000" pitchFamily="2" charset="2"/>
              <a:buChar char="§"/>
            </a:pPr>
            <a:r>
              <a:rPr lang="en-US" sz="2400">
                <a:cs typeface="Arial"/>
              </a:rPr>
              <a:t>Timeline</a:t>
            </a:r>
            <a:endParaRPr lang="en-US" sz="2400">
              <a:ea typeface="Calibri"/>
              <a:cs typeface="Arial"/>
            </a:endParaRPr>
          </a:p>
          <a:p>
            <a:pPr>
              <a:buClr>
                <a:srgbClr val="C00000"/>
              </a:buClr>
              <a:buFont typeface="Wingdings" panose="05000000000000000000" pitchFamily="2" charset="2"/>
              <a:buChar char="§"/>
            </a:pPr>
            <a:r>
              <a:rPr lang="en-US" sz="2400">
                <a:cs typeface="Arial"/>
              </a:rPr>
              <a:t>General Project Update</a:t>
            </a:r>
            <a:endParaRPr lang="en-US" sz="2400">
              <a:ea typeface="Calibri"/>
              <a:cs typeface="Arial"/>
            </a:endParaRPr>
          </a:p>
          <a:p>
            <a:pPr>
              <a:buClr>
                <a:srgbClr val="C00000"/>
              </a:buClr>
              <a:buFont typeface="Wingdings" panose="05000000000000000000" pitchFamily="2" charset="2"/>
              <a:buChar char="§"/>
            </a:pPr>
            <a:r>
              <a:rPr lang="en-US" sz="2400">
                <a:cs typeface="Arial"/>
              </a:rPr>
              <a:t>Demo</a:t>
            </a:r>
            <a:endParaRPr lang="en-US" sz="2400">
              <a:ea typeface="Calibri"/>
              <a:cs typeface="Arial"/>
            </a:endParaRPr>
          </a:p>
          <a:p>
            <a:pPr>
              <a:buClr>
                <a:srgbClr val="C00000"/>
              </a:buClr>
              <a:buFont typeface="Wingdings" panose="05000000000000000000" pitchFamily="2" charset="2"/>
              <a:buChar char="§"/>
            </a:pPr>
            <a:endParaRPr lang="en-US" sz="2400">
              <a:ea typeface="Calibri"/>
              <a:cs typeface="Arial"/>
            </a:endParaRPr>
          </a:p>
        </p:txBody>
      </p:sp>
      <p:sp>
        <p:nvSpPr>
          <p:cNvPr id="9" name="Title 2">
            <a:extLst>
              <a:ext uri="{FF2B5EF4-FFF2-40B4-BE49-F238E27FC236}">
                <a16:creationId xmlns:a16="http://schemas.microsoft.com/office/drawing/2014/main" id="{6CE72C53-06CE-29F7-51CA-A1C78553B5BD}"/>
              </a:ext>
            </a:extLst>
          </p:cNvPr>
          <p:cNvSpPr>
            <a:spLocks noGrp="1"/>
          </p:cNvSpPr>
          <p:nvPr/>
        </p:nvSpPr>
        <p:spPr>
          <a:xfrm>
            <a:off x="842534" y="2522264"/>
            <a:ext cx="2400335" cy="1731962"/>
          </a:xfrm>
          <a:prstGeom prst="rect">
            <a:avLst/>
          </a:prstGeom>
        </p:spPr>
        <p:txBody>
          <a:bodyPr lIns="121725" tIns="60862" rIns="121725" bIns="60862" anchor="ctr"/>
          <a:lstStyle>
            <a:lvl1pPr algn="l" defTabSz="608013" rtl="0" eaLnBrk="1" fontAlgn="base" hangingPunct="1">
              <a:spcBef>
                <a:spcPct val="0"/>
              </a:spcBef>
              <a:spcAft>
                <a:spcPct val="0"/>
              </a:spcAft>
              <a:defRPr sz="4500" b="1" i="0" kern="1200" cap="none" spc="-200" baseline="0">
                <a:solidFill>
                  <a:schemeClr val="tx1"/>
                </a:solidFill>
                <a:latin typeface="Arial"/>
                <a:ea typeface="ＭＳ Ｐゴシック" charset="0"/>
                <a:cs typeface="Arial"/>
              </a:defRPr>
            </a:lvl1pPr>
            <a:lvl2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2pPr>
            <a:lvl3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3pPr>
            <a:lvl4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4pPr>
            <a:lvl5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5pPr>
            <a:lvl6pPr marL="4572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6pPr>
            <a:lvl7pPr marL="9144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7pPr>
            <a:lvl8pPr marL="13716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8pPr>
            <a:lvl9pPr marL="18288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9pPr>
          </a:lstStyle>
          <a:p>
            <a:pPr algn="ctr" defTabSz="608625" fontAlgn="auto">
              <a:spcAft>
                <a:spcPts val="0"/>
              </a:spcAft>
              <a:defRPr/>
            </a:pPr>
            <a:r>
              <a:rPr lang="en-US" sz="4000">
                <a:latin typeface="+mn-lt"/>
                <a:ea typeface="+mj-ea"/>
                <a:cs typeface="Arial" panose="020B0604020202020204" pitchFamily="34" charset="0"/>
              </a:rPr>
              <a:t>Agenda</a:t>
            </a:r>
          </a:p>
        </p:txBody>
      </p:sp>
      <p:sp>
        <p:nvSpPr>
          <p:cNvPr id="10" name="Right Arrow 5">
            <a:extLst>
              <a:ext uri="{FF2B5EF4-FFF2-40B4-BE49-F238E27FC236}">
                <a16:creationId xmlns:a16="http://schemas.microsoft.com/office/drawing/2014/main" id="{96DD52CC-A0BD-D977-2FFE-DC2A30EFCEB9}"/>
              </a:ext>
            </a:extLst>
          </p:cNvPr>
          <p:cNvSpPr/>
          <p:nvPr/>
        </p:nvSpPr>
        <p:spPr>
          <a:xfrm>
            <a:off x="3126957" y="2134324"/>
            <a:ext cx="918629" cy="2585596"/>
          </a:xfrm>
          <a:prstGeom prst="rightArrow">
            <a:avLst>
              <a:gd name="adj1" fmla="val 0"/>
              <a:gd name="adj2" fmla="val 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8013" rtl="0" fontAlgn="base">
              <a:spcBef>
                <a:spcPct val="0"/>
              </a:spcBef>
              <a:spcAft>
                <a:spcPct val="0"/>
              </a:spcAft>
              <a:defRPr sz="2400" kern="1200">
                <a:solidFill>
                  <a:schemeClr val="lt1"/>
                </a:solidFill>
                <a:latin typeface="+mn-lt"/>
                <a:ea typeface="+mn-ea"/>
                <a:cs typeface="+mn-cs"/>
              </a:defRPr>
            </a:lvl1pPr>
            <a:lvl2pPr marL="608013" indent="-150813" algn="l" defTabSz="608013" rtl="0" fontAlgn="base">
              <a:spcBef>
                <a:spcPct val="0"/>
              </a:spcBef>
              <a:spcAft>
                <a:spcPct val="0"/>
              </a:spcAft>
              <a:defRPr sz="2400" kern="1200">
                <a:solidFill>
                  <a:schemeClr val="lt1"/>
                </a:solidFill>
                <a:latin typeface="+mn-lt"/>
                <a:ea typeface="+mn-ea"/>
                <a:cs typeface="+mn-cs"/>
              </a:defRPr>
            </a:lvl2pPr>
            <a:lvl3pPr marL="1216025" indent="-301625" algn="l" defTabSz="608013" rtl="0" fontAlgn="base">
              <a:spcBef>
                <a:spcPct val="0"/>
              </a:spcBef>
              <a:spcAft>
                <a:spcPct val="0"/>
              </a:spcAft>
              <a:defRPr sz="2400" kern="1200">
                <a:solidFill>
                  <a:schemeClr val="lt1"/>
                </a:solidFill>
                <a:latin typeface="+mn-lt"/>
                <a:ea typeface="+mn-ea"/>
                <a:cs typeface="+mn-cs"/>
              </a:defRPr>
            </a:lvl3pPr>
            <a:lvl4pPr marL="1825625" indent="-454025" algn="l" defTabSz="608013" rtl="0" fontAlgn="base">
              <a:spcBef>
                <a:spcPct val="0"/>
              </a:spcBef>
              <a:spcAft>
                <a:spcPct val="0"/>
              </a:spcAft>
              <a:defRPr sz="2400" kern="1200">
                <a:solidFill>
                  <a:schemeClr val="lt1"/>
                </a:solidFill>
                <a:latin typeface="+mn-lt"/>
                <a:ea typeface="+mn-ea"/>
                <a:cs typeface="+mn-cs"/>
              </a:defRPr>
            </a:lvl4pPr>
            <a:lvl5pPr marL="2433638" indent="-604838" algn="l" defTabSz="608013"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24456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dirty="0">
                <a:latin typeface="Calibri"/>
                <a:ea typeface="MS PGothic"/>
                <a:cs typeface="Calibri"/>
              </a:rPr>
              <a:t>Strategic Advisors</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3" name="Picture 2" descr="A map of the state of california&#10;&#10;AI-generated content may be incorrect.">
            <a:extLst>
              <a:ext uri="{FF2B5EF4-FFF2-40B4-BE49-F238E27FC236}">
                <a16:creationId xmlns:a16="http://schemas.microsoft.com/office/drawing/2014/main" id="{699BB4F5-4DAD-F676-A400-FD5CF05D0CCB}"/>
              </a:ext>
            </a:extLst>
          </p:cNvPr>
          <p:cNvPicPr>
            <a:picLocks noChangeAspect="1"/>
          </p:cNvPicPr>
          <p:nvPr/>
        </p:nvPicPr>
        <p:blipFill>
          <a:blip r:embed="rId4"/>
          <a:stretch>
            <a:fillRect/>
          </a:stretch>
        </p:blipFill>
        <p:spPr>
          <a:xfrm>
            <a:off x="632387" y="1168319"/>
            <a:ext cx="4840871" cy="4878248"/>
          </a:xfrm>
          <a:prstGeom prst="rect">
            <a:avLst/>
          </a:prstGeom>
        </p:spPr>
      </p:pic>
      <p:pic>
        <p:nvPicPr>
          <p:cNvPr id="5" name="Picture 4" descr="A group of dots in a row&#10;&#10;AI-generated content may be incorrect.">
            <a:extLst>
              <a:ext uri="{FF2B5EF4-FFF2-40B4-BE49-F238E27FC236}">
                <a16:creationId xmlns:a16="http://schemas.microsoft.com/office/drawing/2014/main" id="{1885694C-E661-4D71-EA2E-3CBC3A0F67B7}"/>
              </a:ext>
            </a:extLst>
          </p:cNvPr>
          <p:cNvPicPr>
            <a:picLocks noChangeAspect="1"/>
          </p:cNvPicPr>
          <p:nvPr/>
        </p:nvPicPr>
        <p:blipFill>
          <a:blip r:embed="rId5"/>
          <a:stretch>
            <a:fillRect/>
          </a:stretch>
        </p:blipFill>
        <p:spPr>
          <a:xfrm>
            <a:off x="5465360" y="1708291"/>
            <a:ext cx="6421659" cy="4338456"/>
          </a:xfrm>
          <a:prstGeom prst="rect">
            <a:avLst/>
          </a:prstGeom>
        </p:spPr>
      </p:pic>
    </p:spTree>
    <p:extLst>
      <p:ext uri="{BB962C8B-B14F-4D97-AF65-F5344CB8AC3E}">
        <p14:creationId xmlns:p14="http://schemas.microsoft.com/office/powerpoint/2010/main" val="322808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32E6BF-FFC0-3216-DDC2-5513E32F86F2}"/>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CFFA5-E75E-6AA4-3C28-32ABFBE7A8AB}"/>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panose="020F0502020204030204" pitchFamily="34" charset="0"/>
                <a:cs typeface="Calibri" panose="020F0502020204030204" pitchFamily="34" charset="0"/>
              </a:rPr>
              <a:t>CSU</a:t>
            </a:r>
            <a:r>
              <a:rPr lang="en-US" sz="3200">
                <a:latin typeface="Calibri" panose="020F0502020204030204" pitchFamily="34" charset="0"/>
                <a:cs typeface="Calibri" panose="020F0502020204030204" pitchFamily="34" charset="0"/>
              </a:rPr>
              <a:t>BUY P2P: </a:t>
            </a:r>
            <a:br>
              <a:rPr lang="en-US"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rPr>
              <a:t>Project Vision &amp; Goals Review</a:t>
            </a:r>
            <a:endParaRPr lang="en-US" sz="3200"/>
          </a:p>
        </p:txBody>
      </p:sp>
      <p:cxnSp>
        <p:nvCxnSpPr>
          <p:cNvPr id="7" name="Straight Connector 6">
            <a:extLst>
              <a:ext uri="{FF2B5EF4-FFF2-40B4-BE49-F238E27FC236}">
                <a16:creationId xmlns:a16="http://schemas.microsoft.com/office/drawing/2014/main" id="{5E973E19-C9B9-AAF7-40A5-D598B8BFB766}"/>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B11989-2D64-032C-BA9D-B122B5DED7DA}"/>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73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2087940"/>
            <a:ext cx="9931564" cy="1569660"/>
          </a:xfrm>
          <a:prstGeom prst="rect">
            <a:avLst/>
          </a:prstGeom>
          <a:noFill/>
        </p:spPr>
        <p:txBody>
          <a:bodyPr wrap="square">
            <a:spAutoFit/>
          </a:bodyPr>
          <a:lstStyle/>
          <a:p>
            <a:pPr algn="ctr"/>
            <a:r>
              <a:rPr lang="en-US" sz="2400">
                <a:latin typeface="Calibri" panose="020F0502020204030204" pitchFamily="34" charset="0"/>
                <a:cs typeface="Calibri" panose="020F0502020204030204" pitchFamily="34" charset="0"/>
              </a:rPr>
              <a:t>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Develop a systemwide platform that integrates disparate data and processes into one streamlined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Implement an intuitive and easy to use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4" name="Picture 3">
            <a:extLst>
              <a:ext uri="{FF2B5EF4-FFF2-40B4-BE49-F238E27FC236}">
                <a16:creationId xmlns:a16="http://schemas.microsoft.com/office/drawing/2014/main" id="{09EC7941-6732-AAAE-1E42-FBF1EE1FE5D8}"/>
              </a:ext>
            </a:extLst>
          </p:cNvPr>
          <p:cNvPicPr>
            <a:picLocks noChangeAspect="1"/>
          </p:cNvPicPr>
          <p:nvPr/>
        </p:nvPicPr>
        <p:blipFill>
          <a:blip r:embed="rId4"/>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rPr>
              <a:t>CSU</a:t>
            </a:r>
            <a:r>
              <a:rPr lang="en-US"/>
              <a:t>BUY P2P: Benefits</a:t>
            </a:r>
          </a:p>
        </p:txBody>
      </p:sp>
      <p:sp>
        <p:nvSpPr>
          <p:cNvPr id="8" name="TextBox 7">
            <a:extLst>
              <a:ext uri="{FF2B5EF4-FFF2-40B4-BE49-F238E27FC236}">
                <a16:creationId xmlns:a16="http://schemas.microsoft.com/office/drawing/2014/main" id="{8D00344D-B0E7-83A2-A13F-89CD8972C413}"/>
              </a:ext>
            </a:extLst>
          </p:cNvPr>
          <p:cNvSpPr txBox="1"/>
          <p:nvPr/>
        </p:nvSpPr>
        <p:spPr>
          <a:xfrm>
            <a:off x="1796101" y="1300192"/>
            <a:ext cx="8997901" cy="4524315"/>
          </a:xfrm>
          <a:prstGeom prst="rect">
            <a:avLst/>
          </a:prstGeom>
          <a:noFill/>
        </p:spPr>
        <p:txBody>
          <a:bodyPr wrap="square" rtlCol="0">
            <a:spAutoFit/>
          </a:bodyPr>
          <a:lstStyle/>
          <a:p>
            <a:pPr>
              <a:buClr>
                <a:srgbClr val="C00000"/>
              </a:buClr>
            </a:pPr>
            <a:r>
              <a:rPr lang="en-US" sz="1600" b="1">
                <a:latin typeface="Calibri" panose="020F0502020204030204" pitchFamily="34" charset="0"/>
                <a:cs typeface="Calibri" panose="020F0502020204030204" pitchFamily="34" charset="0"/>
              </a:rPr>
              <a:t>Streamline Procurement and Payment Processes: </a:t>
            </a:r>
            <a:r>
              <a:rPr lang="en-US" sz="160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Improve User Experience: </a:t>
            </a:r>
            <a:r>
              <a:rPr lang="en-US" sz="160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Better Data Quality for Decision Making: </a:t>
            </a:r>
            <a:r>
              <a:rPr lang="en-US" sz="160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Increased Visibility: </a:t>
            </a:r>
            <a:r>
              <a:rPr lang="en-US" sz="160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Continuous Improvement: </a:t>
            </a:r>
            <a:r>
              <a:rPr lang="en-US" sz="160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
        <p:nvSpPr>
          <p:cNvPr id="3" name="Slide Number Placeholder 2">
            <a:extLst>
              <a:ext uri="{FF2B5EF4-FFF2-40B4-BE49-F238E27FC236}">
                <a16:creationId xmlns:a16="http://schemas.microsoft.com/office/drawing/2014/main" id="{B0C227A8-052F-A3C7-8C64-845316C41450}"/>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7</a:t>
            </a:fld>
            <a:endParaRPr lang="en-US"/>
          </a:p>
        </p:txBody>
      </p:sp>
      <p:pic>
        <p:nvPicPr>
          <p:cNvPr id="4" name="Picture 3">
            <a:extLst>
              <a:ext uri="{FF2B5EF4-FFF2-40B4-BE49-F238E27FC236}">
                <a16:creationId xmlns:a16="http://schemas.microsoft.com/office/drawing/2014/main" id="{C794BBDA-6B7A-0214-BCBE-5BC3CDB8AD69}"/>
              </a:ext>
            </a:extLst>
          </p:cNvPr>
          <p:cNvPicPr>
            <a:picLocks noChangeAspect="1"/>
          </p:cNvPicPr>
          <p:nvPr/>
        </p:nvPicPr>
        <p:blipFill>
          <a:blip r:embed="rId8"/>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0534-FA39-D5E6-F260-0751D5955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69518-CE26-C36D-FB1E-4A42AF80D8CC}"/>
              </a:ext>
            </a:extLst>
          </p:cNvPr>
          <p:cNvSpPr>
            <a:spLocks noGrp="1"/>
          </p:cNvSpPr>
          <p:nvPr>
            <p:ph type="title"/>
          </p:nvPr>
        </p:nvSpPr>
        <p:spPr>
          <a:xfrm>
            <a:off x="609600" y="152400"/>
            <a:ext cx="10972800" cy="666750"/>
          </a:xfrm>
        </p:spPr>
        <p:txBody>
          <a:bodyPr/>
          <a:lstStyle/>
          <a:p>
            <a:r>
              <a:rPr lang="en-US">
                <a:solidFill>
                  <a:schemeClr val="accent1"/>
                </a:solidFill>
                <a:latin typeface="Calibri"/>
                <a:ea typeface="MS PGothic"/>
                <a:cs typeface="Calibri"/>
              </a:rPr>
              <a:t>CSU</a:t>
            </a:r>
            <a:r>
              <a:rPr lang="en-US">
                <a:latin typeface="Calibri"/>
                <a:ea typeface="MS PGothic"/>
                <a:cs typeface="Calibri"/>
              </a:rPr>
              <a:t>BUY: Acceleration Timeline</a:t>
            </a:r>
            <a:endParaRPr lang="en-US">
              <a:latin typeface="Calibri" panose="020F0502020204030204" pitchFamily="34" charset="0"/>
              <a:cs typeface="Calibri" panose="020F0502020204030204" pitchFamily="34" charset="0"/>
            </a:endParaRPr>
          </a:p>
        </p:txBody>
      </p:sp>
      <p:pic>
        <p:nvPicPr>
          <p:cNvPr id="34" name="Picture 33" descr="A picture containing text, sign&#10;&#10;Description automatically generated">
            <a:extLst>
              <a:ext uri="{FF2B5EF4-FFF2-40B4-BE49-F238E27FC236}">
                <a16:creationId xmlns:a16="http://schemas.microsoft.com/office/drawing/2014/main" id="{38DA9109-8B9D-5A3A-26EF-4563F96A695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grpSp>
        <p:nvGrpSpPr>
          <p:cNvPr id="9" name="Group 8">
            <a:extLst>
              <a:ext uri="{FF2B5EF4-FFF2-40B4-BE49-F238E27FC236}">
                <a16:creationId xmlns:a16="http://schemas.microsoft.com/office/drawing/2014/main" id="{C39CD0B5-F4F9-375C-A303-783B59A3757A}"/>
              </a:ext>
            </a:extLst>
          </p:cNvPr>
          <p:cNvGrpSpPr/>
          <p:nvPr/>
        </p:nvGrpSpPr>
        <p:grpSpPr>
          <a:xfrm>
            <a:off x="536270" y="1788153"/>
            <a:ext cx="11308832" cy="819658"/>
            <a:chOff x="549878" y="1690026"/>
            <a:chExt cx="11308832" cy="819658"/>
          </a:xfrm>
        </p:grpSpPr>
        <p:grpSp>
          <p:nvGrpSpPr>
            <p:cNvPr id="14" name="Group 13">
              <a:extLst>
                <a:ext uri="{FF2B5EF4-FFF2-40B4-BE49-F238E27FC236}">
                  <a16:creationId xmlns:a16="http://schemas.microsoft.com/office/drawing/2014/main" id="{808C4FC2-B0AB-7B2C-9A5D-BA8EB7704173}"/>
                </a:ext>
              </a:extLst>
            </p:cNvPr>
            <p:cNvGrpSpPr/>
            <p:nvPr/>
          </p:nvGrpSpPr>
          <p:grpSpPr>
            <a:xfrm>
              <a:off x="549878" y="1690026"/>
              <a:ext cx="1931980" cy="814803"/>
              <a:chOff x="609595" y="2411599"/>
              <a:chExt cx="1931980" cy="814803"/>
            </a:xfrm>
          </p:grpSpPr>
          <p:sp>
            <p:nvSpPr>
              <p:cNvPr id="11" name="Left Brace 10">
                <a:extLst>
                  <a:ext uri="{FF2B5EF4-FFF2-40B4-BE49-F238E27FC236}">
                    <a16:creationId xmlns:a16="http://schemas.microsoft.com/office/drawing/2014/main" id="{6EA6D756-C9D4-063B-BE5F-5C3FBE4C82A3}"/>
                  </a:ext>
                </a:extLst>
              </p:cNvPr>
              <p:cNvSpPr/>
              <p:nvPr/>
            </p:nvSpPr>
            <p:spPr bwMode="auto">
              <a:xfrm rot="5400000">
                <a:off x="1402590" y="2087418"/>
                <a:ext cx="345989" cy="1931980"/>
              </a:xfrm>
              <a:prstGeom prst="leftBrace">
                <a:avLst>
                  <a:gd name="adj1" fmla="val 19049"/>
                  <a:gd name="adj2" fmla="val 45490"/>
                </a:avLst>
              </a:prstGeom>
              <a:noFill/>
              <a:ln w="19050" cap="flat" cmpd="sng" algn="ctr">
                <a:solidFill>
                  <a:srgbClr val="D5AE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E3197ABE-AE79-3A54-C2CC-7D6C9D635623}"/>
                  </a:ext>
                </a:extLst>
              </p:cNvPr>
              <p:cNvSpPr txBox="1"/>
              <p:nvPr/>
            </p:nvSpPr>
            <p:spPr>
              <a:xfrm>
                <a:off x="831401" y="2411599"/>
                <a:ext cx="1556951" cy="461665"/>
              </a:xfrm>
              <a:prstGeom prst="rect">
                <a:avLst/>
              </a:prstGeom>
              <a:noFill/>
            </p:spPr>
            <p:txBody>
              <a:bodyPr wrap="square" rtlCol="0">
                <a:spAutoFit/>
              </a:bodyPr>
              <a:lstStyle/>
              <a:p>
                <a:pPr algn="ctr"/>
                <a:r>
                  <a:rPr lang="en-US" sz="1200">
                    <a:solidFill>
                      <a:srgbClr val="D5AE83"/>
                    </a:solidFill>
                    <a:latin typeface="Calibri" panose="020F0502020204030204" pitchFamily="34" charset="0"/>
                    <a:cs typeface="Calibri" panose="020F0502020204030204" pitchFamily="34" charset="0"/>
                  </a:rPr>
                  <a:t>Resource Planning &amp; Campus Assessments</a:t>
                </a:r>
              </a:p>
            </p:txBody>
          </p:sp>
        </p:grpSp>
        <p:sp>
          <p:nvSpPr>
            <p:cNvPr id="17" name="Left Brace 16">
              <a:extLst>
                <a:ext uri="{FF2B5EF4-FFF2-40B4-BE49-F238E27FC236}">
                  <a16:creationId xmlns:a16="http://schemas.microsoft.com/office/drawing/2014/main" id="{977FB208-7A6E-420D-D58C-F549B22B7B17}"/>
                </a:ext>
              </a:extLst>
            </p:cNvPr>
            <p:cNvSpPr/>
            <p:nvPr/>
          </p:nvSpPr>
          <p:spPr bwMode="auto">
            <a:xfrm rot="5400000">
              <a:off x="6173586" y="-1477480"/>
              <a:ext cx="345989" cy="7618633"/>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B9DEE7"/>
                </a:solidFill>
                <a:effectLst/>
                <a:latin typeface="Arial" charset="0"/>
              </a:endParaRPr>
            </a:p>
          </p:txBody>
        </p:sp>
        <p:sp>
          <p:nvSpPr>
            <p:cNvPr id="19" name="TextBox 18">
              <a:extLst>
                <a:ext uri="{FF2B5EF4-FFF2-40B4-BE49-F238E27FC236}">
                  <a16:creationId xmlns:a16="http://schemas.microsoft.com/office/drawing/2014/main" id="{AC0CC91D-A9D7-357C-5990-7C412235D6C8}"/>
                </a:ext>
              </a:extLst>
            </p:cNvPr>
            <p:cNvSpPr txBox="1"/>
            <p:nvPr/>
          </p:nvSpPr>
          <p:spPr>
            <a:xfrm>
              <a:off x="5586268" y="1692363"/>
              <a:ext cx="1556951" cy="461665"/>
            </a:xfrm>
            <a:prstGeom prst="rect">
              <a:avLst/>
            </a:prstGeom>
            <a:noFill/>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Acceleration Implementation</a:t>
              </a:r>
            </a:p>
          </p:txBody>
        </p:sp>
        <p:grpSp>
          <p:nvGrpSpPr>
            <p:cNvPr id="29" name="Group 28">
              <a:extLst>
                <a:ext uri="{FF2B5EF4-FFF2-40B4-BE49-F238E27FC236}">
                  <a16:creationId xmlns:a16="http://schemas.microsoft.com/office/drawing/2014/main" id="{C08FA04B-882E-C93B-7022-2660E2CD44CD}"/>
                </a:ext>
              </a:extLst>
            </p:cNvPr>
            <p:cNvGrpSpPr/>
            <p:nvPr/>
          </p:nvGrpSpPr>
          <p:grpSpPr>
            <a:xfrm>
              <a:off x="9935372" y="1697175"/>
              <a:ext cx="1923338" cy="812509"/>
              <a:chOff x="9798271" y="652935"/>
              <a:chExt cx="1556951" cy="812509"/>
            </a:xfrm>
          </p:grpSpPr>
          <p:sp>
            <p:nvSpPr>
              <p:cNvPr id="25" name="Left Brace 24">
                <a:extLst>
                  <a:ext uri="{FF2B5EF4-FFF2-40B4-BE49-F238E27FC236}">
                    <a16:creationId xmlns:a16="http://schemas.microsoft.com/office/drawing/2014/main" id="{269A8E59-54F8-481E-8163-2B4AFB19AE23}"/>
                  </a:ext>
                </a:extLst>
              </p:cNvPr>
              <p:cNvSpPr/>
              <p:nvPr/>
            </p:nvSpPr>
            <p:spPr bwMode="auto">
              <a:xfrm rot="5400000">
                <a:off x="10378669" y="717573"/>
                <a:ext cx="345989" cy="1149754"/>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DA2EDD30-9368-B2EB-34BA-0C68E493B80F}"/>
                  </a:ext>
                </a:extLst>
              </p:cNvPr>
              <p:cNvSpPr txBox="1"/>
              <p:nvPr/>
            </p:nvSpPr>
            <p:spPr>
              <a:xfrm>
                <a:off x="9798271" y="652935"/>
                <a:ext cx="1556951" cy="461665"/>
              </a:xfrm>
              <a:prstGeom prst="rect">
                <a:avLst/>
              </a:prstGeom>
              <a:noFill/>
              <a:ln>
                <a:noFill/>
              </a:ln>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Deployment &amp; </a:t>
                </a:r>
              </a:p>
              <a:p>
                <a:pPr algn="ctr"/>
                <a:r>
                  <a:rPr lang="en-US" sz="1200">
                    <a:solidFill>
                      <a:srgbClr val="36899C"/>
                    </a:solidFill>
                    <a:latin typeface="Calibri" panose="020F0502020204030204" pitchFamily="34" charset="0"/>
                    <a:cs typeface="Calibri" panose="020F0502020204030204" pitchFamily="34" charset="0"/>
                  </a:rPr>
                  <a:t>Hypercare</a:t>
                </a:r>
              </a:p>
            </p:txBody>
          </p:sp>
        </p:grpSp>
      </p:grpSp>
      <p:grpSp>
        <p:nvGrpSpPr>
          <p:cNvPr id="22" name="Group 21">
            <a:extLst>
              <a:ext uri="{FF2B5EF4-FFF2-40B4-BE49-F238E27FC236}">
                <a16:creationId xmlns:a16="http://schemas.microsoft.com/office/drawing/2014/main" id="{B998BA50-2531-2F2A-1D31-E5720F2FBDE7}"/>
              </a:ext>
            </a:extLst>
          </p:cNvPr>
          <p:cNvGrpSpPr/>
          <p:nvPr/>
        </p:nvGrpSpPr>
        <p:grpSpPr>
          <a:xfrm>
            <a:off x="536269" y="4419139"/>
            <a:ext cx="6476927" cy="795042"/>
            <a:chOff x="537293" y="2900835"/>
            <a:chExt cx="1931979" cy="795042"/>
          </a:xfrm>
        </p:grpSpPr>
        <p:sp>
          <p:nvSpPr>
            <p:cNvPr id="15" name="Left Brace 14">
              <a:extLst>
                <a:ext uri="{FF2B5EF4-FFF2-40B4-BE49-F238E27FC236}">
                  <a16:creationId xmlns:a16="http://schemas.microsoft.com/office/drawing/2014/main" id="{2AFED069-FB53-20EE-2889-129461D077A1}"/>
                </a:ext>
              </a:extLst>
            </p:cNvPr>
            <p:cNvSpPr/>
            <p:nvPr/>
          </p:nvSpPr>
          <p:spPr bwMode="auto">
            <a:xfrm rot="16200000" flipV="1">
              <a:off x="1330288" y="2107840"/>
              <a:ext cx="345989" cy="1931979"/>
            </a:xfrm>
            <a:prstGeom prst="leftBrace">
              <a:avLst>
                <a:gd name="adj1" fmla="val 19049"/>
                <a:gd name="adj2" fmla="val 45490"/>
              </a:avLst>
            </a:prstGeom>
            <a:noFill/>
            <a:ln w="19050"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070D4FB4-7A43-84B7-D10A-5A8631FDEE24}"/>
                </a:ext>
              </a:extLst>
            </p:cNvPr>
            <p:cNvSpPr txBox="1"/>
            <p:nvPr/>
          </p:nvSpPr>
          <p:spPr>
            <a:xfrm>
              <a:off x="759100" y="3234212"/>
              <a:ext cx="1556951" cy="461665"/>
            </a:xfrm>
            <a:prstGeom prst="rect">
              <a:avLst/>
            </a:prstGeom>
            <a:noFill/>
          </p:spPr>
          <p:txBody>
            <a:bodyPr wrap="square" rtlCol="0">
              <a:spAutoFit/>
            </a:bodyPr>
            <a:lstStyle/>
            <a:p>
              <a:pPr algn="ctr"/>
              <a:r>
                <a:rPr lang="en-US" sz="1200">
                  <a:solidFill>
                    <a:srgbClr val="73A9CB"/>
                  </a:solidFill>
                  <a:latin typeface="Calibri" panose="020F0502020204030204" pitchFamily="34" charset="0"/>
                  <a:cs typeface="Calibri" panose="020F0502020204030204" pitchFamily="34" charset="0"/>
                </a:rPr>
                <a:t>Production Readiness Activities</a:t>
              </a:r>
            </a:p>
          </p:txBody>
        </p:sp>
      </p:grpSp>
      <p:grpSp>
        <p:nvGrpSpPr>
          <p:cNvPr id="37" name="Group 36">
            <a:extLst>
              <a:ext uri="{FF2B5EF4-FFF2-40B4-BE49-F238E27FC236}">
                <a16:creationId xmlns:a16="http://schemas.microsoft.com/office/drawing/2014/main" id="{17874928-94A8-7AC1-58C1-66D4AEEA7361}"/>
              </a:ext>
            </a:extLst>
          </p:cNvPr>
          <p:cNvGrpSpPr/>
          <p:nvPr/>
        </p:nvGrpSpPr>
        <p:grpSpPr>
          <a:xfrm>
            <a:off x="1821180" y="3422024"/>
            <a:ext cx="7746327" cy="828103"/>
            <a:chOff x="1821180" y="3422024"/>
            <a:chExt cx="7746327" cy="828103"/>
          </a:xfrm>
        </p:grpSpPr>
        <p:grpSp>
          <p:nvGrpSpPr>
            <p:cNvPr id="24" name="Group 23">
              <a:extLst>
                <a:ext uri="{FF2B5EF4-FFF2-40B4-BE49-F238E27FC236}">
                  <a16:creationId xmlns:a16="http://schemas.microsoft.com/office/drawing/2014/main" id="{B32495D7-3DE1-6FC8-28AF-F68B87186A0A}"/>
                </a:ext>
              </a:extLst>
            </p:cNvPr>
            <p:cNvGrpSpPr/>
            <p:nvPr/>
          </p:nvGrpSpPr>
          <p:grpSpPr>
            <a:xfrm>
              <a:off x="1821180" y="3428999"/>
              <a:ext cx="5780368" cy="821128"/>
              <a:chOff x="2170667" y="2414290"/>
              <a:chExt cx="5780368" cy="821128"/>
            </a:xfrm>
          </p:grpSpPr>
          <p:sp>
            <p:nvSpPr>
              <p:cNvPr id="20" name="Left Brace 19">
                <a:extLst>
                  <a:ext uri="{FF2B5EF4-FFF2-40B4-BE49-F238E27FC236}">
                    <a16:creationId xmlns:a16="http://schemas.microsoft.com/office/drawing/2014/main" id="{F2391E55-2300-1BEB-7719-8DA586D96265}"/>
                  </a:ext>
                </a:extLst>
              </p:cNvPr>
              <p:cNvSpPr/>
              <p:nvPr/>
            </p:nvSpPr>
            <p:spPr bwMode="auto">
              <a:xfrm rot="16200000" flipV="1">
                <a:off x="4887856" y="-302899"/>
                <a:ext cx="345989" cy="5780368"/>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36899C"/>
                  </a:solidFill>
                  <a:effectLst/>
                  <a:latin typeface="Arial" charset="0"/>
                </a:endParaRPr>
              </a:p>
            </p:txBody>
          </p:sp>
          <p:sp>
            <p:nvSpPr>
              <p:cNvPr id="21" name="TextBox 20">
                <a:extLst>
                  <a:ext uri="{FF2B5EF4-FFF2-40B4-BE49-F238E27FC236}">
                    <a16:creationId xmlns:a16="http://schemas.microsoft.com/office/drawing/2014/main" id="{947DC8C8-E9C2-6277-7B2D-F17B7605C97E}"/>
                  </a:ext>
                </a:extLst>
              </p:cNvPr>
              <p:cNvSpPr txBox="1"/>
              <p:nvPr/>
            </p:nvSpPr>
            <p:spPr>
              <a:xfrm>
                <a:off x="3214140" y="2773753"/>
                <a:ext cx="1556951"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Enhancements &amp; Integration Build</a:t>
                </a:r>
              </a:p>
            </p:txBody>
          </p:sp>
        </p:grpSp>
        <p:sp>
          <p:nvSpPr>
            <p:cNvPr id="3" name="Left Brace 2">
              <a:extLst>
                <a:ext uri="{FF2B5EF4-FFF2-40B4-BE49-F238E27FC236}">
                  <a16:creationId xmlns:a16="http://schemas.microsoft.com/office/drawing/2014/main" id="{865D8442-1AA9-3B65-6A6F-9B77A613AA53}"/>
                </a:ext>
              </a:extLst>
            </p:cNvPr>
            <p:cNvSpPr/>
            <p:nvPr/>
          </p:nvSpPr>
          <p:spPr bwMode="auto">
            <a:xfrm rot="16200000" flipV="1">
              <a:off x="8411532" y="2612039"/>
              <a:ext cx="345989" cy="1965960"/>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AB380529-E1B5-E556-445D-25650A622717}"/>
                </a:ext>
              </a:extLst>
            </p:cNvPr>
            <p:cNvSpPr txBox="1"/>
            <p:nvPr/>
          </p:nvSpPr>
          <p:spPr>
            <a:xfrm>
              <a:off x="7816040" y="3788462"/>
              <a:ext cx="1740159"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Production Readiness &amp; Promotion</a:t>
              </a:r>
            </a:p>
          </p:txBody>
        </p:sp>
      </p:grpSp>
      <p:pic>
        <p:nvPicPr>
          <p:cNvPr id="18" name="Picture 17">
            <a:extLst>
              <a:ext uri="{FF2B5EF4-FFF2-40B4-BE49-F238E27FC236}">
                <a16:creationId xmlns:a16="http://schemas.microsoft.com/office/drawing/2014/main" id="{5FA206CB-3DB1-E5EE-E53F-81AFFA7B62E4}"/>
              </a:ext>
            </a:extLst>
          </p:cNvPr>
          <p:cNvPicPr>
            <a:picLocks noChangeAspect="1"/>
          </p:cNvPicPr>
          <p:nvPr/>
        </p:nvPicPr>
        <p:blipFill>
          <a:blip r:embed="rId5"/>
          <a:stretch>
            <a:fillRect/>
          </a:stretch>
        </p:blipFill>
        <p:spPr>
          <a:xfrm>
            <a:off x="536271" y="2858235"/>
            <a:ext cx="11032522" cy="425106"/>
          </a:xfrm>
          <a:prstGeom prst="rect">
            <a:avLst/>
          </a:prstGeom>
        </p:spPr>
      </p:pic>
      <p:sp>
        <p:nvSpPr>
          <p:cNvPr id="5" name="Star: 5 Points 4">
            <a:extLst>
              <a:ext uri="{FF2B5EF4-FFF2-40B4-BE49-F238E27FC236}">
                <a16:creationId xmlns:a16="http://schemas.microsoft.com/office/drawing/2014/main" id="{B7CADDEC-2016-A5BF-4FF1-F9E625E2A085}"/>
              </a:ext>
            </a:extLst>
          </p:cNvPr>
          <p:cNvSpPr/>
          <p:nvPr/>
        </p:nvSpPr>
        <p:spPr bwMode="auto">
          <a:xfrm>
            <a:off x="10003869" y="2737163"/>
            <a:ext cx="276837" cy="25185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9967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30C2-0FA6-AAD7-3A45-BF715084A9E6}"/>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FC42D090-E5B0-FCFD-8F8B-BB05E89F4E76}"/>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4ED25-51BC-8E53-5219-A0E1AD876697}"/>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a:ea typeface="MS PGothic"/>
                <a:cs typeface="Calibri"/>
              </a:rPr>
              <a:t>CSU</a:t>
            </a:r>
            <a:r>
              <a:rPr lang="en-US" sz="3200">
                <a:latin typeface="Calibri"/>
                <a:ea typeface="MS PGothic"/>
                <a:cs typeface="Calibri"/>
              </a:rPr>
              <a:t>BUY P2P: </a:t>
            </a:r>
            <a:br>
              <a:rPr lang="en-US" sz="3200">
                <a:latin typeface="Calibri" panose="020F0502020204030204" pitchFamily="34" charset="0"/>
                <a:cs typeface="Calibri" panose="020F0502020204030204" pitchFamily="34" charset="0"/>
              </a:rPr>
            </a:br>
            <a:r>
              <a:rPr lang="en-US" sz="3200">
                <a:latin typeface="Calibri"/>
                <a:ea typeface="MS PGothic"/>
                <a:cs typeface="Calibri"/>
              </a:rPr>
              <a:t>Vouchers &amp; Receiving</a:t>
            </a:r>
          </a:p>
        </p:txBody>
      </p:sp>
      <p:cxnSp>
        <p:nvCxnSpPr>
          <p:cNvPr id="7" name="Straight Connector 6">
            <a:extLst>
              <a:ext uri="{FF2B5EF4-FFF2-40B4-BE49-F238E27FC236}">
                <a16:creationId xmlns:a16="http://schemas.microsoft.com/office/drawing/2014/main" id="{9A88F2EF-0EB2-2386-653D-4B7507F08BDB}"/>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ACD97A-642C-6E3F-1CC2-A88D126BB3CE}"/>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801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efbd56d-bf18-40bd-9ec8-1dc830cfba6d">
      <Terms xmlns="http://schemas.microsoft.com/office/infopath/2007/PartnerControls"/>
    </lcf76f155ced4ddcb4097134ff3c332f>
    <TaxCatchAll xmlns="1c975622-ad8e-4332-90c3-db4129b56d1c" xsi:nil="true"/>
    <PublishingStartDate xmlns="2efbd56d-bf18-40bd-9ec8-1dc830cfba6d" xsi:nil="true"/>
    <PublishingExpirationDate xmlns="2efbd56d-bf18-40bd-9ec8-1dc830cfba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CF3BB42F145947B6CA2E471C1298E8" ma:contentTypeVersion="20" ma:contentTypeDescription="Create a new document." ma:contentTypeScope="" ma:versionID="04d5f4a888a5e4e9ff06b09bd977038b">
  <xsd:schema xmlns:xsd="http://www.w3.org/2001/XMLSchema" xmlns:xs="http://www.w3.org/2001/XMLSchema" xmlns:p="http://schemas.microsoft.com/office/2006/metadata/properties" xmlns:ns2="2efbd56d-bf18-40bd-9ec8-1dc830cfba6d" xmlns:ns3="1c975622-ad8e-4332-90c3-db4129b56d1c" targetNamespace="http://schemas.microsoft.com/office/2006/metadata/properties" ma:root="true" ma:fieldsID="258f73f95fef70c2c14be55d5602397e" ns2:_="" ns3:_="">
    <xsd:import namespace="2efbd56d-bf18-40bd-9ec8-1dc830cfba6d"/>
    <xsd:import namespace="1c975622-ad8e-4332-90c3-db4129b56d1c"/>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bd56d-bf18-40bd-9ec8-1dc830cfba6d"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bjectDetectorVersions" ma:index="14" nillable="true" ma:displayName="MediaServiceObjectDetectorVersions" ma:description="" ma:hidden="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d064433-6946-4087-8eac-53b4c5125d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975622-ad8e-4332-90c3-db4129b56d1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a6b2ac9-adce-4517-a137-c979f38dbdcc}" ma:internalName="TaxCatchAll" ma:showField="CatchAllData" ma:web="1c975622-ad8e-4332-90c3-db4129b56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E55F91-E1D0-40D2-B15E-988C622246C5}">
  <ds:schemaRefs>
    <ds:schemaRef ds:uri="http://schemas.microsoft.com/office/2006/documentManagement/types"/>
    <ds:schemaRef ds:uri="http://purl.org/dc/elements/1.1/"/>
    <ds:schemaRef ds:uri="http://schemas.microsoft.com/office/infopath/2007/PartnerControls"/>
    <ds:schemaRef ds:uri="2efbd56d-bf18-40bd-9ec8-1dc830cfba6d"/>
    <ds:schemaRef ds:uri="http://purl.org/dc/dcmitype/"/>
    <ds:schemaRef ds:uri="http://purl.org/dc/terms/"/>
    <ds:schemaRef ds:uri="http://schemas.openxmlformats.org/package/2006/metadata/core-properties"/>
    <ds:schemaRef ds:uri="1c975622-ad8e-4332-90c3-db4129b56d1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03AC926-F685-4E84-8C0C-5042D8A8D3B0}">
  <ds:schemaRefs>
    <ds:schemaRef ds:uri="http://schemas.microsoft.com/sharepoint/v3/contenttype/forms"/>
  </ds:schemaRefs>
</ds:datastoreItem>
</file>

<file path=customXml/itemProps3.xml><?xml version="1.0" encoding="utf-8"?>
<ds:datastoreItem xmlns:ds="http://schemas.openxmlformats.org/officeDocument/2006/customXml" ds:itemID="{5CAEFCC4-476A-48FB-B9B1-9B4348D29DEE}">
  <ds:schemaRefs>
    <ds:schemaRef ds:uri="1c975622-ad8e-4332-90c3-db4129b56d1c"/>
    <ds:schemaRef ds:uri="2efbd56d-bf18-40bd-9ec8-1dc830cfb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1730</Words>
  <Application>Microsoft Office PowerPoint</Application>
  <PresentationFormat>Widescreen</PresentationFormat>
  <Paragraphs>148</Paragraphs>
  <Slides>14</Slides>
  <Notes>11</Notes>
  <HiddenSlides>3</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MS PGothic</vt:lpstr>
      <vt:lpstr>MS PGothic</vt:lpstr>
      <vt:lpstr>Adobe Gothic Std B</vt:lpstr>
      <vt:lpstr>Arial</vt:lpstr>
      <vt:lpstr>Avenir-Book</vt:lpstr>
      <vt:lpstr>Calibri</vt:lpstr>
      <vt:lpstr>Times</vt:lpstr>
      <vt:lpstr>Trade Gothic LT Condensed No. 2</vt:lpstr>
      <vt:lpstr>Wingdings</vt:lpstr>
      <vt:lpstr>Office Theme</vt:lpstr>
      <vt:lpstr>2_Default Design</vt:lpstr>
      <vt:lpstr>3_Default Design</vt:lpstr>
      <vt:lpstr>PowerPoint Presentation</vt:lpstr>
      <vt:lpstr>PowerPoint Presentation</vt:lpstr>
      <vt:lpstr>Strategic Advisors</vt:lpstr>
      <vt:lpstr>CSUBUY P2P:  Project Vision &amp; Goals Review</vt:lpstr>
      <vt:lpstr>CSUBUY P2P: Vision</vt:lpstr>
      <vt:lpstr>CSUBUY P2P: Objectives</vt:lpstr>
      <vt:lpstr>CSUBUY P2P: Benefits</vt:lpstr>
      <vt:lpstr>CSUBUY: Acceleration Timeline</vt:lpstr>
      <vt:lpstr>CSUBUY P2P:  Vouchers &amp; Receiving</vt:lpstr>
      <vt:lpstr>PowerPoint Presentation</vt:lpstr>
      <vt:lpstr>CSUBUY P2P: Campus Contacts</vt:lpstr>
      <vt:lpstr>PowerPoint Presentation</vt:lpstr>
      <vt:lpstr>CSUBUY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lastModifiedBy>Amber Watson</cp:lastModifiedBy>
  <cp:revision>121</cp:revision>
  <dcterms:created xsi:type="dcterms:W3CDTF">2022-04-06T20:53:00Z</dcterms:created>
  <dcterms:modified xsi:type="dcterms:W3CDTF">2025-10-10T22:38:26Z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0x01010091CF3BB42F145947B6CA2E471C1298E8</vt:lpwstr>
  </property>
  <property fmtid="{D5CDD505-2E9C-101B-9397-08002B2CF9AE}" pid="3" name="MediaServiceImageTags">
    <vt:lpwstr/>
  </property>
</Properties>
</file>