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16"/>
  </p:notesMasterIdLst>
  <p:sldIdLst>
    <p:sldId id="304" r:id="rId2"/>
    <p:sldId id="319" r:id="rId3"/>
    <p:sldId id="317" r:id="rId4"/>
    <p:sldId id="320" r:id="rId5"/>
    <p:sldId id="307" r:id="rId6"/>
    <p:sldId id="316" r:id="rId7"/>
    <p:sldId id="308" r:id="rId8"/>
    <p:sldId id="309" r:id="rId9"/>
    <p:sldId id="310" r:id="rId10"/>
    <p:sldId id="311" r:id="rId11"/>
    <p:sldId id="312" r:id="rId12"/>
    <p:sldId id="313" r:id="rId13"/>
    <p:sldId id="314" r:id="rId14"/>
    <p:sldId id="31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269"/>
    <p:restoredTop sz="96189"/>
  </p:normalViewPr>
  <p:slideViewPr>
    <p:cSldViewPr snapToGrid="0" snapToObjects="1">
      <p:cViewPr varScale="1">
        <p:scale>
          <a:sx n="242" d="100"/>
          <a:sy n="242" d="100"/>
        </p:scale>
        <p:origin x="18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188398-BA15-2F46-9AD9-0D595CBE09D6}" type="datetimeFigureOut">
              <a:rPr lang="en-US" smtClean="0"/>
              <a:t>2/26/24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D8175-892D-D64A-9C83-5E6DEF218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792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ope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86951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opener o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1027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intr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intro o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73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column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606FBB1-64C2-4415-672E-9353BC4C2F5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832478" y="6118580"/>
            <a:ext cx="2042431" cy="568470"/>
          </a:xfrm>
          <a:prstGeom prst="rect">
            <a:avLst/>
          </a:prstGeom>
        </p:spPr>
      </p:pic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E16452EC-2388-879E-55A0-FA847CE4F9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2023" y="0"/>
            <a:ext cx="11199905" cy="157033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/>
              <a:t>Click to Edit Page Heading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2FF0F90E-9D9A-BCD6-5F5D-58A80DAD6B9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26839" y="1740090"/>
            <a:ext cx="1117508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2pPr>
              <a:defRPr baseline="0"/>
            </a:lvl2pPr>
            <a:lvl3pPr>
              <a:lnSpc>
                <a:spcPts val="1800"/>
              </a:lnSpc>
              <a:spcBef>
                <a:spcPts val="0"/>
              </a:spcBef>
              <a:spcAft>
                <a:spcPts val="600"/>
              </a:spcAft>
              <a:buSzPct val="125000"/>
              <a:defRPr/>
            </a:lvl3pPr>
            <a:lvl4pPr>
              <a:defRPr spc="-40" baseline="0"/>
            </a:lvl4pPr>
          </a:lstStyle>
          <a:p>
            <a:pPr lvl="0"/>
            <a:r>
              <a:rPr lang="en-US" dirty="0"/>
              <a:t>Click to Edit Text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-column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2">
            <a:extLst>
              <a:ext uri="{FF2B5EF4-FFF2-40B4-BE49-F238E27FC236}">
                <a16:creationId xmlns:a16="http://schemas.microsoft.com/office/drawing/2014/main" id="{5364A9CF-AA62-23D8-8ADA-C4622DC86D86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26839" y="1740090"/>
            <a:ext cx="542584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75FAA3FB-18CE-E184-9296-1207D26A27B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2023" y="0"/>
            <a:ext cx="11199905" cy="157033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/>
              <a:t>Click to Edit Page Heading</a:t>
            </a:r>
          </a:p>
        </p:txBody>
      </p:sp>
      <p:sp>
        <p:nvSpPr>
          <p:cNvPr id="6" name="Content Placeholder 12">
            <a:extLst>
              <a:ext uri="{FF2B5EF4-FFF2-40B4-BE49-F238E27FC236}">
                <a16:creationId xmlns:a16="http://schemas.microsoft.com/office/drawing/2014/main" id="{39EAFA1E-65C7-0663-743E-8B67D738525C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279370" y="1740090"/>
            <a:ext cx="542584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C128AA7-61D1-7ED4-5979-E8EACFE57F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832478" y="6118580"/>
            <a:ext cx="2042431" cy="56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09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lumn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2">
            <a:extLst>
              <a:ext uri="{FF2B5EF4-FFF2-40B4-BE49-F238E27FC236}">
                <a16:creationId xmlns:a16="http://schemas.microsoft.com/office/drawing/2014/main" id="{71F5815B-E5AC-7A44-0CAF-79C8D8A39C92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26839" y="1740090"/>
            <a:ext cx="351750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6AC8A5F1-EA5E-AD62-CBDF-B096C9D90D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2023" y="0"/>
            <a:ext cx="11199905" cy="157033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/>
              <a:t>Click to Edit Page Heading</a:t>
            </a:r>
          </a:p>
        </p:txBody>
      </p:sp>
      <p:sp>
        <p:nvSpPr>
          <p:cNvPr id="6" name="Content Placeholder 12">
            <a:extLst>
              <a:ext uri="{FF2B5EF4-FFF2-40B4-BE49-F238E27FC236}">
                <a16:creationId xmlns:a16="http://schemas.microsoft.com/office/drawing/2014/main" id="{01CEB754-B9D0-06F8-070D-5D6291DF7FDA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4361861" y="1740090"/>
            <a:ext cx="351750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BEC21A8-C07F-594E-7D2B-40AF209ED6F5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8190058" y="1740090"/>
            <a:ext cx="351750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614BA0-A453-8009-8DF1-E647A62DC0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832478" y="6118580"/>
            <a:ext cx="2042431" cy="5684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hoto smal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667ABD-6144-F749-AF70-DE2BAA60405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0000"/>
          </a:blip>
          <a:stretch>
            <a:fillRect/>
          </a:stretch>
        </p:blipFill>
        <p:spPr>
          <a:xfrm rot="11362743">
            <a:off x="-858643" y="3370794"/>
            <a:ext cx="5454621" cy="130903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78396" y="3739486"/>
            <a:ext cx="4009298" cy="1173461"/>
          </a:xfrm>
        </p:spPr>
        <p:txBody>
          <a:bodyPr anchor="b">
            <a:normAutofit/>
          </a:bodyPr>
          <a:lstStyle>
            <a:lvl1pPr algn="l">
              <a:lnSpc>
                <a:spcPts val="3800"/>
              </a:lnSpc>
              <a:defRPr sz="3800" b="1" spc="-80" baseline="0"/>
            </a:lvl1pPr>
          </a:lstStyle>
          <a:p>
            <a:r>
              <a:rPr lang="en-US" dirty="0"/>
              <a:t>Click to Edit Page Heading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601694" y="5240429"/>
            <a:ext cx="2886000" cy="788639"/>
          </a:xfrm>
        </p:spPr>
        <p:txBody>
          <a:bodyPr lIns="18288">
            <a:normAutofit/>
          </a:bodyPr>
          <a:lstStyle>
            <a:lvl1pPr marL="0" indent="0" algn="r">
              <a:lnSpc>
                <a:spcPts val="18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Subhead or Delete Text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7152AC7-7407-2A44-A8EA-B7B46B005BF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4487694" cy="3429000"/>
          </a:xfrm>
          <a:solidFill>
            <a:schemeClr val="tx1">
              <a:lumMod val="85000"/>
            </a:schemeClr>
          </a:solidFill>
          <a:ln>
            <a:noFill/>
          </a:ln>
        </p:spPr>
        <p:txBody>
          <a:bodyPr vert="horz" lIns="0" tIns="0" bIns="914400" anchor="ctr" anchorCtr="0"/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B0824045-A8BD-C14F-AAB2-86A46051B637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876800" y="693794"/>
            <a:ext cx="6836804" cy="5916771"/>
          </a:xfrm>
        </p:spPr>
        <p:txBody>
          <a:bodyPr/>
          <a:lstStyle>
            <a:lvl1pPr>
              <a:lnSpc>
                <a:spcPts val="2400"/>
              </a:lnSpc>
              <a:defRPr sz="2200"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Text and Use Indent to Cycle Through Levels of Content</a:t>
            </a:r>
          </a:p>
          <a:p>
            <a:pPr lvl="1"/>
            <a:r>
              <a:rPr lang="en-US" dirty="0"/>
              <a:t>First level below the heading is paragraph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paragraph copy format sans bullet or number.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03D561-4E19-C906-4068-7B6831439AA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9832478" y="6118580"/>
            <a:ext cx="2042431" cy="5684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hoto mediu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6584798A-2E07-D14C-93A0-C0F8652BF77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512710" y="0"/>
            <a:ext cx="4679289" cy="6858000"/>
          </a:xfrm>
          <a:solidFill>
            <a:schemeClr val="tx1">
              <a:lumMod val="85000"/>
            </a:schemeClr>
          </a:solidFill>
        </p:spPr>
        <p:txBody>
          <a:bodyPr vert="horz" lIns="182880" tIns="0" bIns="914400" anchor="ctr" anchorCtr="0"/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5" name="Content Placeholder 11">
            <a:extLst>
              <a:ext uri="{FF2B5EF4-FFF2-40B4-BE49-F238E27FC236}">
                <a16:creationId xmlns:a16="http://schemas.microsoft.com/office/drawing/2014/main" id="{D7C205BF-682A-ED46-8BD4-4065E56F9009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54172" y="2288988"/>
            <a:ext cx="6663518" cy="432157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paragraph form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paragraph copy format sans bullet or number.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DCD6ADC7-FCE6-CA4D-8A41-36491521F7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172" y="247431"/>
            <a:ext cx="6663518" cy="1861148"/>
          </a:xfrm>
        </p:spPr>
        <p:txBody>
          <a:bodyPr anchor="b">
            <a:normAutofit/>
          </a:bodyPr>
          <a:lstStyle>
            <a:lvl1pPr algn="l">
              <a:lnSpc>
                <a:spcPts val="5400"/>
              </a:lnSpc>
              <a:defRPr sz="5400" b="1" baseline="0"/>
            </a:lvl1pPr>
          </a:lstStyle>
          <a:p>
            <a:r>
              <a:rPr lang="en-US" dirty="0"/>
              <a:t>Click to Edit Page Heading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47AE2C-E1FF-4744-DD1C-CF6B80934AD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832478" y="6118580"/>
            <a:ext cx="2042431" cy="56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34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hoto lar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6584798A-2E07-D14C-93A0-C0F8652BF77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105400" y="0"/>
            <a:ext cx="7086600" cy="6858001"/>
          </a:xfrm>
          <a:solidFill>
            <a:schemeClr val="tx1">
              <a:lumMod val="85000"/>
            </a:schemeClr>
          </a:solidFill>
        </p:spPr>
        <p:txBody>
          <a:bodyPr vert="horz" lIns="274320" tIns="0" bIns="914400" anchor="ctr" anchorCtr="0"/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D2A34AF4-D1EF-0E4E-AD99-435BB756B38F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91235" y="2294965"/>
            <a:ext cx="4183008" cy="4315599"/>
          </a:xfrm>
        </p:spPr>
        <p:txBody>
          <a:bodyPr/>
          <a:lstStyle>
            <a:lvl1pPr>
              <a:lnSpc>
                <a:spcPts val="2400"/>
              </a:lnSpc>
              <a:defRPr sz="2200"/>
            </a:lvl1pPr>
            <a:lvl3pPr>
              <a:spcAft>
                <a:spcPts val="300"/>
              </a:spcAft>
              <a:buSzPct val="125000"/>
              <a:buFont typeface="Wingdings" pitchFamily="2" charset="2"/>
              <a:buChar char="§"/>
              <a:defRPr/>
            </a:lvl3pPr>
          </a:lstStyle>
          <a:p>
            <a:pPr lvl="0"/>
            <a:r>
              <a:rPr lang="en-US" dirty="0"/>
              <a:t>Click to Edit Text and Use Indent to Cycle Through Levels of Content</a:t>
            </a:r>
          </a:p>
          <a:p>
            <a:pPr lvl="1"/>
            <a:r>
              <a:rPr lang="en-US" dirty="0"/>
              <a:t>First level below the heading is paragraph form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paragraph copy format sans bullet or number.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73067" y="247431"/>
            <a:ext cx="4201176" cy="1867972"/>
          </a:xfrm>
        </p:spPr>
        <p:txBody>
          <a:bodyPr anchor="b">
            <a:normAutofit/>
          </a:bodyPr>
          <a:lstStyle>
            <a:lvl1pPr algn="l">
              <a:lnSpc>
                <a:spcPts val="5400"/>
              </a:lnSpc>
              <a:defRPr sz="5400" b="1" baseline="0"/>
            </a:lvl1pPr>
          </a:lstStyle>
          <a:p>
            <a:r>
              <a:rPr lang="en-US" dirty="0"/>
              <a:t>Click to Edit Heading</a:t>
            </a:r>
          </a:p>
        </p:txBody>
      </p:sp>
    </p:spTree>
    <p:extLst>
      <p:ext uri="{BB962C8B-B14F-4D97-AF65-F5344CB8AC3E}">
        <p14:creationId xmlns:p14="http://schemas.microsoft.com/office/powerpoint/2010/main" val="356141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6584798A-2E07-D14C-93A0-C0F8652BF77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8000"/>
          </a:xfrm>
          <a:solidFill>
            <a:schemeClr val="tx1">
              <a:lumMod val="65000"/>
            </a:schemeClr>
          </a:solidFill>
        </p:spPr>
        <p:txBody>
          <a:bodyPr vert="horz" lIns="0" tIns="1645920" bIns="0" anchor="ctr" anchorCtr="0">
            <a:normAutofit/>
          </a:bodyPr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6C0175-A982-B9F2-DC92-C2F0DB56AA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11362743">
            <a:off x="-1107557" y="-807074"/>
            <a:ext cx="13830311" cy="314982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6D2944-130F-08A6-831C-B40287507DB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172" y="533400"/>
            <a:ext cx="6663518" cy="1628132"/>
          </a:xfrm>
        </p:spPr>
        <p:txBody>
          <a:bodyPr anchor="b">
            <a:normAutofit/>
          </a:bodyPr>
          <a:lstStyle>
            <a:lvl1pPr algn="l">
              <a:lnSpc>
                <a:spcPts val="5400"/>
              </a:lnSpc>
              <a:defRPr sz="5400" b="1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Page Heading</a:t>
            </a:r>
          </a:p>
        </p:txBody>
      </p:sp>
    </p:spTree>
    <p:extLst>
      <p:ext uri="{BB962C8B-B14F-4D97-AF65-F5344CB8AC3E}">
        <p14:creationId xmlns:p14="http://schemas.microsoft.com/office/powerpoint/2010/main" val="112651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&amp; attribu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BA14F39D-60B2-314F-810F-34E7ACE873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3928" y="3"/>
            <a:ext cx="10349805" cy="6857997"/>
          </a:xfrm>
        </p:spPr>
        <p:txBody>
          <a:bodyPr bIns="182880" anchor="ctr" anchorCtr="0">
            <a:normAutofit/>
          </a:bodyPr>
          <a:lstStyle>
            <a:lvl1pPr algn="ctr">
              <a:lnSpc>
                <a:spcPts val="5800"/>
              </a:lnSpc>
              <a:defRPr sz="4000" b="0" i="0" cap="none" spc="-200" baseline="0">
                <a:solidFill>
                  <a:schemeClr val="tx1"/>
                </a:solidFill>
                <a:latin typeface="Montserrat ExtraLight" pitchFamily="2" charset="77"/>
                <a:ea typeface="Roboto Slab Thin" pitchFamily="2" charset="0"/>
              </a:defRPr>
            </a:lvl1pPr>
          </a:lstStyle>
          <a:p>
            <a:r>
              <a:rPr lang="en-US" dirty="0"/>
              <a:t>In TRIO there are nothing </a:t>
            </a:r>
            <a:br>
              <a:rPr lang="en-US" dirty="0"/>
            </a:br>
            <a:r>
              <a:rPr lang="en-US" dirty="0"/>
              <a:t>but positive influences… TRIO created </a:t>
            </a:r>
            <a:br>
              <a:rPr lang="en-US" dirty="0"/>
            </a:br>
            <a:r>
              <a:rPr lang="en-US" dirty="0"/>
              <a:t>the environment for me to develop the </a:t>
            </a:r>
            <a:br>
              <a:rPr lang="en-US" dirty="0"/>
            </a:br>
            <a:r>
              <a:rPr lang="en-US" dirty="0"/>
              <a:t>best of my capabilities as a </a:t>
            </a:r>
            <a:br>
              <a:rPr lang="en-US" dirty="0"/>
            </a:br>
            <a:r>
              <a:rPr lang="en-US" dirty="0"/>
              <a:t>student and leader.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CE6AD54-DEA8-0F43-A617-9AB6BA721AD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549493" y="536454"/>
            <a:ext cx="990600" cy="6256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4DD5F0D-3FD8-CD46-A1BC-3D6CDC73266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600699" y="5687583"/>
            <a:ext cx="990600" cy="625642"/>
          </a:xfrm>
          <a:prstGeom prst="rect">
            <a:avLst/>
          </a:prstGeom>
        </p:spPr>
      </p:pic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0F6AE9BD-E326-4941-A2EC-03219AFA91B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7464774" y="5331380"/>
            <a:ext cx="4033430" cy="698499"/>
          </a:xfrm>
        </p:spPr>
        <p:txBody>
          <a:bodyPr>
            <a:normAutofit/>
          </a:bodyPr>
          <a:lstStyle>
            <a:lvl1pPr marL="0" indent="0" algn="r">
              <a:lnSpc>
                <a:spcPts val="2400"/>
              </a:lnSpc>
              <a:spcBef>
                <a:spcPts val="0"/>
              </a:spcBef>
              <a:buNone/>
              <a:defRPr sz="2400" i="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Arturo Muñoz</a:t>
            </a:r>
          </a:p>
          <a:p>
            <a:pPr lvl="0"/>
            <a:r>
              <a:rPr lang="en-US" dirty="0"/>
              <a:t>HCOM</a:t>
            </a:r>
          </a:p>
        </p:txBody>
      </p:sp>
    </p:spTree>
    <p:extLst>
      <p:ext uri="{BB962C8B-B14F-4D97-AF65-F5344CB8AC3E}">
        <p14:creationId xmlns:p14="http://schemas.microsoft.com/office/powerpoint/2010/main" val="41214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2023" y="0"/>
            <a:ext cx="11199905" cy="157033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2023" y="1771858"/>
            <a:ext cx="11199905" cy="4775697"/>
          </a:xfrm>
          <a:prstGeom prst="rect">
            <a:avLst/>
          </a:prstGeom>
        </p:spPr>
        <p:txBody>
          <a:bodyPr vert="horz" lIns="0" tIns="45720" rIns="0" bIns="0" rtlCol="0" anchor="t" anchorCtr="0">
            <a:normAutofit/>
          </a:bodyPr>
          <a:lstStyle/>
          <a:p>
            <a:pPr lvl="0"/>
            <a:r>
              <a:rPr lang="en-US" dirty="0"/>
              <a:t>Click to Edit Page Content</a:t>
            </a:r>
          </a:p>
          <a:p>
            <a:pPr lvl="1"/>
            <a:r>
              <a:rPr lang="en-US" dirty="0"/>
              <a:t>First level below the heading is paragraph form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Second Level Heading</a:t>
            </a:r>
          </a:p>
          <a:p>
            <a:pPr lvl="4"/>
            <a:r>
              <a:rPr lang="en-US" dirty="0"/>
              <a:t>Fourth level entry in bullet list format.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8" r:id="rId1"/>
    <p:sldLayoutId id="2147483683" r:id="rId2"/>
    <p:sldLayoutId id="2147483649" r:id="rId3"/>
    <p:sldLayoutId id="2147483684" r:id="rId4"/>
    <p:sldLayoutId id="2147483650" r:id="rId5"/>
    <p:sldLayoutId id="2147483682" r:id="rId6"/>
    <p:sldLayoutId id="2147483652" r:id="rId7"/>
    <p:sldLayoutId id="2147483656" r:id="rId8"/>
    <p:sldLayoutId id="2147483671" r:id="rId9"/>
    <p:sldLayoutId id="2147483672" r:id="rId10"/>
    <p:sldLayoutId id="2147483680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457200" rtl="0" eaLnBrk="1" latinLnBrk="0" hangingPunct="1">
        <a:lnSpc>
          <a:spcPts val="5600"/>
        </a:lnSpc>
        <a:spcBef>
          <a:spcPct val="0"/>
        </a:spcBef>
        <a:buNone/>
        <a:defRPr lang="en-US" sz="5400" b="1" i="0" kern="1200" cap="none" spc="-150" baseline="0" dirty="0">
          <a:ln w="3175" cmpd="sng">
            <a:noFill/>
          </a:ln>
          <a:solidFill>
            <a:schemeClr val="tx1"/>
          </a:solidFill>
          <a:effectLst/>
          <a:latin typeface="Montserrat ExtraBold" pitchFamily="2" charset="77"/>
          <a:ea typeface="Roboto Slab" pitchFamily="2" charset="0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457200" rtl="0" eaLnBrk="1" latinLnBrk="0" hangingPunct="1">
        <a:lnSpc>
          <a:spcPts val="2500"/>
        </a:lnSpc>
        <a:spcBef>
          <a:spcPts val="1200"/>
        </a:spcBef>
        <a:spcAft>
          <a:spcPts val="300"/>
        </a:spcAft>
        <a:buClrTx/>
        <a:buSzPct val="100000"/>
        <a:buFontTx/>
        <a:buNone/>
        <a:defRPr sz="2400" b="1" i="0" kern="1200" cap="none" spc="-30" baseline="0">
          <a:solidFill>
            <a:schemeClr val="accent1"/>
          </a:solidFill>
          <a:effectLst/>
          <a:latin typeface="Montserrat" pitchFamily="2" charset="77"/>
          <a:ea typeface="Roboto Slab" pitchFamily="2" charset="0"/>
          <a:cs typeface="+mn-cs"/>
        </a:defRPr>
      </a:lvl1pPr>
      <a:lvl2pPr marL="0" indent="0" algn="l" defTabSz="457200" rtl="0" eaLnBrk="1" latinLnBrk="0" hangingPunct="1">
        <a:lnSpc>
          <a:spcPts val="2000"/>
        </a:lnSpc>
        <a:spcBef>
          <a:spcPts val="300"/>
        </a:spcBef>
        <a:spcAft>
          <a:spcPts val="900"/>
        </a:spcAft>
        <a:buClrTx/>
        <a:buSzPct val="100000"/>
        <a:buFont typeface="Wingdings" pitchFamily="2" charset="2"/>
        <a:buNone/>
        <a:defRPr sz="1600" b="0" i="0" kern="1200" cap="none" spc="-30" baseline="0">
          <a:solidFill>
            <a:schemeClr val="tx1"/>
          </a:solidFill>
          <a:effectLst/>
          <a:latin typeface="Montserrat Light" pitchFamily="2" charset="77"/>
          <a:ea typeface="Roboto Slab" pitchFamily="2" charset="0"/>
          <a:cs typeface="+mn-cs"/>
        </a:defRPr>
      </a:lvl2pPr>
      <a:lvl3pPr marL="457200" indent="-228600" algn="l" defTabSz="457200" rtl="0" eaLnBrk="1" latinLnBrk="0" hangingPunct="1">
        <a:lnSpc>
          <a:spcPts val="1800"/>
        </a:lnSpc>
        <a:spcBef>
          <a:spcPts val="0"/>
        </a:spcBef>
        <a:spcAft>
          <a:spcPts val="600"/>
        </a:spcAft>
        <a:buClrTx/>
        <a:buSzPct val="125000"/>
        <a:buFont typeface="Arial" panose="020B0604020202020204" pitchFamily="34" charset="0"/>
        <a:buChar char="•"/>
        <a:defRPr sz="1600" b="0" i="0" kern="1200" cap="none" spc="-30" baseline="0">
          <a:solidFill>
            <a:schemeClr val="tx1"/>
          </a:solidFill>
          <a:effectLst/>
          <a:latin typeface="Montserrat Light" pitchFamily="2" charset="77"/>
          <a:ea typeface="Roboto Slab" pitchFamily="2" charset="0"/>
          <a:cs typeface="+mn-cs"/>
        </a:defRPr>
      </a:lvl3pPr>
      <a:lvl4pPr marL="0" indent="0" algn="l" defTabSz="457200" rtl="0" eaLnBrk="1" latinLnBrk="0" hangingPunct="1">
        <a:lnSpc>
          <a:spcPts val="2000"/>
        </a:lnSpc>
        <a:spcBef>
          <a:spcPts val="600"/>
        </a:spcBef>
        <a:spcAft>
          <a:spcPts val="0"/>
        </a:spcAft>
        <a:buClr>
          <a:schemeClr val="accent1"/>
        </a:buClr>
        <a:buSzPct val="115000"/>
        <a:buFontTx/>
        <a:buNone/>
        <a:defRPr sz="1800" b="1" i="0" kern="1200" cap="none" spc="-60" baseline="0">
          <a:solidFill>
            <a:schemeClr val="bg2"/>
          </a:solidFill>
          <a:effectLst/>
          <a:latin typeface="Montserrat SemiBold" pitchFamily="2" charset="77"/>
          <a:ea typeface="Roboto Slab Medium" pitchFamily="2" charset="0"/>
          <a:cs typeface="+mn-cs"/>
        </a:defRPr>
      </a:lvl4pPr>
      <a:lvl5pPr marL="658368" indent="-201168" algn="l" defTabSz="457200" rtl="0" eaLnBrk="1" latinLnBrk="0" hangingPunct="1">
        <a:lnSpc>
          <a:spcPts val="1500"/>
        </a:lnSpc>
        <a:spcBef>
          <a:spcPts val="300"/>
        </a:spcBef>
        <a:spcAft>
          <a:spcPts val="300"/>
        </a:spcAft>
        <a:buClrTx/>
        <a:buSzPct val="125000"/>
        <a:buFont typeface="Arial" panose="020B0604020202020204" pitchFamily="34" charset="0"/>
        <a:buChar char="•"/>
        <a:defRPr sz="1300" b="0" i="0" kern="1200" cap="none" spc="-10" baseline="0">
          <a:solidFill>
            <a:schemeClr val="tx1"/>
          </a:solidFill>
          <a:effectLst/>
          <a:latin typeface="Montserrat Light" pitchFamily="2" charset="77"/>
          <a:ea typeface="Roboto Slab" pitchFamily="2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710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5619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29;g283cce9588e_0_48">
            <a:extLst>
              <a:ext uri="{FF2B5EF4-FFF2-40B4-BE49-F238E27FC236}">
                <a16:creationId xmlns:a16="http://schemas.microsoft.com/office/drawing/2014/main" id="{DCF6A840-0D45-FBEF-71CE-FC3578EB2896}"/>
              </a:ext>
            </a:extLst>
          </p:cNvPr>
          <p:cNvSpPr txBox="1"/>
          <p:nvPr/>
        </p:nvSpPr>
        <p:spPr>
          <a:xfrm>
            <a:off x="8751235" y="653639"/>
            <a:ext cx="2979390" cy="256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000" u="none" strike="noStrike" cap="none" spc="-60" dirty="0">
                <a:latin typeface="Montserrat Light" pitchFamily="2" charset="77"/>
                <a:ea typeface="Roboto Slab Black" pitchFamily="2" charset="0"/>
                <a:cs typeface="Roboto Slab"/>
                <a:sym typeface="Roboto Slab ExtraBold"/>
              </a:rPr>
              <a:t>Optional Date</a:t>
            </a:r>
            <a:endParaRPr sz="2000" u="none" strike="noStrike" cap="none" spc="-60" dirty="0">
              <a:latin typeface="Montserrat Light" pitchFamily="2" charset="77"/>
              <a:ea typeface="Roboto Slab Black" pitchFamily="2" charset="0"/>
              <a:cs typeface="Roboto Slab"/>
              <a:sym typeface="Roboto Slab ExtraBold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42C9FA9-A40D-87A0-A837-68F73C009CFF}"/>
              </a:ext>
            </a:extLst>
          </p:cNvPr>
          <p:cNvSpPr txBox="1">
            <a:spLocks/>
          </p:cNvSpPr>
          <p:nvPr/>
        </p:nvSpPr>
        <p:spPr>
          <a:xfrm>
            <a:off x="494778" y="1821975"/>
            <a:ext cx="11235847" cy="1740087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l" defTabSz="457200" rtl="0" eaLnBrk="1" fontAlgn="ctr" latinLnBrk="0" hangingPunct="1">
              <a:lnSpc>
                <a:spcPts val="6200"/>
              </a:lnSpc>
              <a:spcBef>
                <a:spcPct val="0"/>
              </a:spcBef>
              <a:buNone/>
              <a:defRPr lang="en-US" sz="6000" b="1" i="0" kern="1200" cap="none" spc="-100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Montserrat ExtraBold" pitchFamily="2" charset="77"/>
                <a:ea typeface="Roboto Slab" pitchFamily="2" charset="0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Presentation 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783F358-26D1-BF4F-B1FF-A2C152CECD19}"/>
              </a:ext>
            </a:extLst>
          </p:cNvPr>
          <p:cNvSpPr txBox="1">
            <a:spLocks/>
          </p:cNvSpPr>
          <p:nvPr/>
        </p:nvSpPr>
        <p:spPr>
          <a:xfrm>
            <a:off x="552734" y="3576386"/>
            <a:ext cx="11177891" cy="763602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 anchorCtr="0">
            <a:noAutofit/>
          </a:bodyPr>
          <a:lstStyle>
            <a:lvl1pPr algn="l" defTabSz="457200" rtl="0" eaLnBrk="1" fontAlgn="ctr" latinLnBrk="0" hangingPunct="1">
              <a:lnSpc>
                <a:spcPts val="5600"/>
              </a:lnSpc>
              <a:spcBef>
                <a:spcPct val="0"/>
              </a:spcBef>
              <a:buNone/>
              <a:defRPr lang="en-US" sz="5400" b="1" i="0" kern="1200" cap="none" spc="-100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Montserrat ExtraBold" pitchFamily="2" charset="77"/>
                <a:ea typeface="Roboto Slab" pitchFamily="2" charset="0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b="0" i="0" spc="-200" baseline="0" dirty="0">
                <a:solidFill>
                  <a:schemeClr val="accent1"/>
                </a:solidFill>
                <a:latin typeface="Montserrat ExtraLight" pitchFamily="2" charset="77"/>
              </a:rPr>
              <a:t>Optional 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426143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29;g283cce9588e_0_48">
            <a:extLst>
              <a:ext uri="{FF2B5EF4-FFF2-40B4-BE49-F238E27FC236}">
                <a16:creationId xmlns:a16="http://schemas.microsoft.com/office/drawing/2014/main" id="{9A2C439E-7DCE-7A6C-1566-53DAFE5E5703}"/>
              </a:ext>
            </a:extLst>
          </p:cNvPr>
          <p:cNvSpPr txBox="1"/>
          <p:nvPr/>
        </p:nvSpPr>
        <p:spPr>
          <a:xfrm>
            <a:off x="8751235" y="653639"/>
            <a:ext cx="2979390" cy="256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000" u="none" strike="noStrike" cap="none" spc="-60" dirty="0">
                <a:latin typeface="Montserrat Light" pitchFamily="2" charset="77"/>
                <a:ea typeface="Roboto Slab Black" pitchFamily="2" charset="0"/>
                <a:cs typeface="Roboto Slab"/>
                <a:sym typeface="Roboto Slab ExtraBold"/>
              </a:rPr>
              <a:t>Optional Date</a:t>
            </a:r>
            <a:endParaRPr sz="2000" u="none" strike="noStrike" cap="none" spc="-60" dirty="0">
              <a:latin typeface="Montserrat Light" pitchFamily="2" charset="77"/>
              <a:ea typeface="Roboto Slab Black" pitchFamily="2" charset="0"/>
              <a:cs typeface="Roboto Slab"/>
              <a:sym typeface="Roboto Slab ExtraBold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E845FE0-444A-4C67-A3BB-EBB660D7A284}"/>
              </a:ext>
            </a:extLst>
          </p:cNvPr>
          <p:cNvSpPr txBox="1">
            <a:spLocks/>
          </p:cNvSpPr>
          <p:nvPr/>
        </p:nvSpPr>
        <p:spPr>
          <a:xfrm>
            <a:off x="494778" y="1821975"/>
            <a:ext cx="11235847" cy="1740087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l" defTabSz="457200" rtl="0" eaLnBrk="1" fontAlgn="ctr" latinLnBrk="0" hangingPunct="1">
              <a:lnSpc>
                <a:spcPts val="6200"/>
              </a:lnSpc>
              <a:spcBef>
                <a:spcPct val="0"/>
              </a:spcBef>
              <a:buNone/>
              <a:defRPr lang="en-US" sz="6000" b="1" i="0" kern="1200" cap="none" spc="-100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Montserrat ExtraBold" pitchFamily="2" charset="77"/>
                <a:ea typeface="Roboto Slab" pitchFamily="2" charset="0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Presentation 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A6342F8-0592-0059-6075-EC6DA714089E}"/>
              </a:ext>
            </a:extLst>
          </p:cNvPr>
          <p:cNvSpPr txBox="1">
            <a:spLocks/>
          </p:cNvSpPr>
          <p:nvPr/>
        </p:nvSpPr>
        <p:spPr>
          <a:xfrm>
            <a:off x="552734" y="3576386"/>
            <a:ext cx="11177891" cy="763602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 anchorCtr="0">
            <a:noAutofit/>
          </a:bodyPr>
          <a:lstStyle>
            <a:lvl1pPr algn="l" defTabSz="457200" rtl="0" eaLnBrk="1" fontAlgn="ctr" latinLnBrk="0" hangingPunct="1">
              <a:lnSpc>
                <a:spcPts val="5600"/>
              </a:lnSpc>
              <a:spcBef>
                <a:spcPct val="0"/>
              </a:spcBef>
              <a:buNone/>
              <a:defRPr lang="en-US" sz="5400" b="1" i="0" kern="1200" cap="none" spc="-100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Montserrat ExtraBold" pitchFamily="2" charset="77"/>
                <a:ea typeface="Roboto Slab" pitchFamily="2" charset="0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b="0" i="0" spc="-200" baseline="0" dirty="0">
                <a:solidFill>
                  <a:schemeClr val="accent1"/>
                </a:solidFill>
                <a:latin typeface="Montserrat ExtraLight" pitchFamily="2" charset="77"/>
              </a:rPr>
              <a:t>Optional 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127883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CC314-6649-1D6C-443F-13E8F507E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Page Showing Levels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B5A7BE-C6BE-6F47-0683-CA2F8D5272C6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dirty="0"/>
              <a:t>Eligibility</a:t>
            </a:r>
          </a:p>
          <a:p>
            <a:pPr lvl="1"/>
            <a:r>
              <a:rPr lang="en-US" dirty="0"/>
              <a:t>To be eligible for the TRIO SSS programs, participants must identify as at least ONE of the following:</a:t>
            </a:r>
          </a:p>
          <a:p>
            <a:pPr lvl="2"/>
            <a:r>
              <a:rPr lang="en-US" dirty="0"/>
              <a:t>First-generation</a:t>
            </a:r>
          </a:p>
          <a:p>
            <a:pPr lvl="2"/>
            <a:r>
              <a:rPr lang="en-US" dirty="0"/>
              <a:t>Low-income</a:t>
            </a:r>
          </a:p>
          <a:p>
            <a:pPr lvl="2"/>
            <a:r>
              <a:rPr lang="en-US" dirty="0"/>
              <a:t>Documented disability</a:t>
            </a:r>
          </a:p>
          <a:p>
            <a:pPr lvl="3"/>
            <a:r>
              <a:rPr lang="en-US" dirty="0"/>
              <a:t>Services Provided</a:t>
            </a:r>
          </a:p>
          <a:p>
            <a:pPr lvl="4"/>
            <a:r>
              <a:rPr lang="en-US" dirty="0"/>
              <a:t>1:1 Advising and mentoring</a:t>
            </a:r>
          </a:p>
          <a:p>
            <a:pPr lvl="4"/>
            <a:r>
              <a:rPr lang="en-US" dirty="0"/>
              <a:t>Academic support</a:t>
            </a:r>
          </a:p>
          <a:p>
            <a:pPr lvl="4"/>
            <a:r>
              <a:rPr lang="en-US" dirty="0"/>
              <a:t>Financial literacy</a:t>
            </a:r>
          </a:p>
          <a:p>
            <a:pPr lvl="4"/>
            <a:r>
              <a:rPr lang="en-US" dirty="0"/>
              <a:t>Financial aid assistance and information</a:t>
            </a:r>
          </a:p>
          <a:p>
            <a:pPr lvl="4"/>
            <a:r>
              <a:rPr lang="en-US" dirty="0"/>
              <a:t>Grant aid for eligible students</a:t>
            </a:r>
          </a:p>
          <a:p>
            <a:pPr lvl="4"/>
            <a:r>
              <a:rPr lang="en-US" dirty="0"/>
              <a:t>Cultural and social enrichment trips/activities</a:t>
            </a:r>
          </a:p>
          <a:p>
            <a:pPr lvl="4"/>
            <a:r>
              <a:rPr lang="en-US" dirty="0"/>
              <a:t>Career preparation</a:t>
            </a:r>
          </a:p>
          <a:p>
            <a:pPr lvl="4"/>
            <a:r>
              <a:rPr lang="en-US" dirty="0"/>
              <a:t>Graduate school exploration</a:t>
            </a:r>
          </a:p>
        </p:txBody>
      </p:sp>
    </p:spTree>
    <p:extLst>
      <p:ext uri="{BB962C8B-B14F-4D97-AF65-F5344CB8AC3E}">
        <p14:creationId xmlns:p14="http://schemas.microsoft.com/office/powerpoint/2010/main" val="343506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B0855-E5C6-7BA9-2682-F215930E6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9E2F80-A52C-842A-22DB-1179BDD440F8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68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CA57D7E-F111-3FE3-EE0D-44273D6EF123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5AC1A93-A184-F48E-5332-313AD215A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465596-11E8-681F-60B6-7AC91C14577B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2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012C1E6-1599-6139-7F4D-9FDA38A46BF9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4C70B8D-F21C-E3B5-2356-C39F92333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329B46-B416-3A66-87D1-A0179CB3D2CB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80A1AE0-5385-2D56-DB2F-17724F90B6A5}"/>
              </a:ext>
            </a:extLst>
          </p:cNvPr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338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C2696-86F4-EA89-C36A-1172AE97D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D1A879-BDCE-D79B-F2FF-FE01A627884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BD3519E-24CD-85BC-E334-2BCE62ABA8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E1E6B34-8F7E-CF1D-B1EF-9EBF2D41E123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25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4370B06-4FEC-87BC-4CEA-0943C5C53DC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BC6B43-E591-564D-EA90-35518E8E3E22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F6F1BE-5FB7-2A53-396C-D542FE77D8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 rot="11362743">
            <a:off x="-1169792" y="-811231"/>
            <a:ext cx="13904424" cy="3149827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814CD874-2BEC-18C8-AFD4-44CD2AC6E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172" y="247431"/>
            <a:ext cx="6663518" cy="186797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A290577-2118-23B7-42E8-1B1549AF784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32478" y="6118580"/>
            <a:ext cx="2042431" cy="56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34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34F5A89D-E54E-B55B-16F8-A22AC535A53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105400" y="1"/>
            <a:ext cx="7086600" cy="6857999"/>
          </a:xfrm>
        </p:spPr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12B828D-1CEB-0C7E-28A5-AB330D6A3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A4F994-A65F-A6AF-B60C-A4E18AA12937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45BDBF7-D9E6-3488-4275-0F331C5FAA2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 rot="11362743">
            <a:off x="-1169792" y="-811231"/>
            <a:ext cx="13904424" cy="31498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0C3017E-101B-24F4-F428-0FE66E2BB94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32478" y="6118580"/>
            <a:ext cx="2042431" cy="56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6F80CCBA-6DB5-945E-EC67-E7658D56E59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CCFF476-8039-2A92-EBC6-8234D6AF7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FBE723F-5B50-6AF3-BF25-D0DA76149D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 rot="11362743">
            <a:off x="-1107557" y="-807074"/>
            <a:ext cx="13830311" cy="314982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8B4B6E4-96F5-D88E-A1CD-2E176FD9F1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 rot="11362743">
            <a:off x="-1107557" y="-807078"/>
            <a:ext cx="13830311" cy="314982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366173F-A9D2-50C2-CBC5-DDFD15236B5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32478" y="6118580"/>
            <a:ext cx="2042431" cy="568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81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C2183-EB5B-6ADE-75EA-412923DAC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56E957-14D6-212F-F54E-09D636334C6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723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656DD-3E40-3829-5F9B-E3713D0EE97A}"/>
              </a:ext>
            </a:extLst>
          </p:cNvPr>
          <p:cNvSpPr txBox="1">
            <a:spLocks/>
          </p:cNvSpPr>
          <p:nvPr/>
        </p:nvSpPr>
        <p:spPr>
          <a:xfrm>
            <a:off x="494778" y="1821975"/>
            <a:ext cx="11235847" cy="1740087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l" defTabSz="457200" rtl="0" eaLnBrk="1" fontAlgn="ctr" latinLnBrk="0" hangingPunct="1">
              <a:lnSpc>
                <a:spcPts val="6200"/>
              </a:lnSpc>
              <a:spcBef>
                <a:spcPct val="0"/>
              </a:spcBef>
              <a:buNone/>
              <a:defRPr lang="en-US" sz="6000" b="1" i="0" kern="1200" cap="none" spc="-100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Montserrat ExtraBold" pitchFamily="2" charset="77"/>
                <a:ea typeface="Roboto Slab" pitchFamily="2" charset="0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Presentation </a:t>
            </a:r>
            <a:br>
              <a:rPr lang="en-US" dirty="0"/>
            </a:br>
            <a:r>
              <a:rPr lang="en-US" dirty="0"/>
              <a:t>Closing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6C4CB6B-EE7C-D633-89A1-598303CC0525}"/>
              </a:ext>
            </a:extLst>
          </p:cNvPr>
          <p:cNvSpPr txBox="1">
            <a:spLocks/>
          </p:cNvSpPr>
          <p:nvPr/>
        </p:nvSpPr>
        <p:spPr>
          <a:xfrm>
            <a:off x="552734" y="3576386"/>
            <a:ext cx="11177891" cy="763602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 anchorCtr="0">
            <a:noAutofit/>
          </a:bodyPr>
          <a:lstStyle>
            <a:lvl1pPr algn="l" defTabSz="457200" rtl="0" eaLnBrk="1" fontAlgn="ctr" latinLnBrk="0" hangingPunct="1">
              <a:lnSpc>
                <a:spcPts val="5600"/>
              </a:lnSpc>
              <a:spcBef>
                <a:spcPct val="0"/>
              </a:spcBef>
              <a:buNone/>
              <a:defRPr lang="en-US" sz="5400" b="1" i="0" kern="1200" cap="none" spc="-100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Montserrat ExtraBold" pitchFamily="2" charset="77"/>
                <a:ea typeface="Roboto Slab" pitchFamily="2" charset="0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b="0" i="0" spc="-200" baseline="0" dirty="0">
                <a:solidFill>
                  <a:schemeClr val="accent1"/>
                </a:solidFill>
                <a:latin typeface="Montserrat ExtraLight" pitchFamily="2" charset="77"/>
              </a:rPr>
              <a:t>Optional Presentation Next Steps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9876900-88AF-C423-8B03-FE970D80613B}"/>
              </a:ext>
            </a:extLst>
          </p:cNvPr>
          <p:cNvGrpSpPr/>
          <p:nvPr/>
        </p:nvGrpSpPr>
        <p:grpSpPr>
          <a:xfrm>
            <a:off x="9307773" y="806176"/>
            <a:ext cx="2136249" cy="420806"/>
            <a:chOff x="9307773" y="806176"/>
            <a:chExt cx="2136249" cy="420806"/>
          </a:xfrm>
        </p:grpSpPr>
        <p:sp>
          <p:nvSpPr>
            <p:cNvPr id="5" name="Google Shape;129;g283cce9588e_0_48">
              <a:extLst>
                <a:ext uri="{FF2B5EF4-FFF2-40B4-BE49-F238E27FC236}">
                  <a16:creationId xmlns:a16="http://schemas.microsoft.com/office/drawing/2014/main" id="{C63D5D4C-26BA-6661-51E0-BBF6B0540847}"/>
                </a:ext>
              </a:extLst>
            </p:cNvPr>
            <p:cNvSpPr txBox="1"/>
            <p:nvPr/>
          </p:nvSpPr>
          <p:spPr>
            <a:xfrm>
              <a:off x="9819564" y="827630"/>
              <a:ext cx="1624458" cy="3847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rtl="0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en-US" sz="1200" b="1" u="none" strike="noStrike" cap="none" spc="-30" dirty="0">
                  <a:latin typeface="Montserrat" pitchFamily="2" charset="77"/>
                  <a:ea typeface="Roboto Slab Black" pitchFamily="2" charset="0"/>
                  <a:cs typeface="Roboto Slab"/>
                  <a:sym typeface="Roboto Slab ExtraBold"/>
                </a:rPr>
                <a:t>office phone</a:t>
              </a:r>
            </a:p>
            <a:p>
              <a:pPr marL="0" marR="0" lvl="0" indent="0" rtl="0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en-US" sz="1200" spc="-10" dirty="0">
                  <a:latin typeface="Montserrat Light" pitchFamily="2" charset="77"/>
                  <a:ea typeface="Roboto Slab Black" pitchFamily="2" charset="0"/>
                  <a:cs typeface="Roboto Slab"/>
                  <a:sym typeface="Roboto Slab ExtraBold"/>
                </a:rPr>
                <a:t>000.000.0000</a:t>
              </a:r>
              <a:endParaRPr sz="1200" u="none" strike="noStrike" cap="none" spc="-10" dirty="0">
                <a:latin typeface="Montserrat Light" pitchFamily="2" charset="77"/>
                <a:ea typeface="Roboto Slab Black" pitchFamily="2" charset="0"/>
                <a:cs typeface="Roboto Slab"/>
                <a:sym typeface="Roboto Slab ExtraBold"/>
              </a:endParaRP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19A2A74-7912-10A3-A116-AABF512481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307773" y="806176"/>
              <a:ext cx="420806" cy="420806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E25B09FF-278C-A037-2B56-1100793EDD83}"/>
              </a:ext>
            </a:extLst>
          </p:cNvPr>
          <p:cNvGrpSpPr/>
          <p:nvPr/>
        </p:nvGrpSpPr>
        <p:grpSpPr>
          <a:xfrm>
            <a:off x="9307773" y="1352086"/>
            <a:ext cx="2136249" cy="420806"/>
            <a:chOff x="9307773" y="1324790"/>
            <a:chExt cx="2136249" cy="420806"/>
          </a:xfrm>
        </p:grpSpPr>
        <p:sp>
          <p:nvSpPr>
            <p:cNvPr id="8" name="Google Shape;129;g283cce9588e_0_48">
              <a:extLst>
                <a:ext uri="{FF2B5EF4-FFF2-40B4-BE49-F238E27FC236}">
                  <a16:creationId xmlns:a16="http://schemas.microsoft.com/office/drawing/2014/main" id="{BEE6F58E-7092-940A-6226-E1248C3D8F3C}"/>
                </a:ext>
              </a:extLst>
            </p:cNvPr>
            <p:cNvSpPr txBox="1"/>
            <p:nvPr/>
          </p:nvSpPr>
          <p:spPr>
            <a:xfrm>
              <a:off x="9819564" y="1359068"/>
              <a:ext cx="1624458" cy="35907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rtl="0">
                <a:lnSpc>
                  <a:spcPts val="14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en-US" sz="1200" b="1" u="none" strike="noStrike" cap="none" spc="-30" dirty="0">
                  <a:latin typeface="Montserrat" pitchFamily="2" charset="77"/>
                  <a:ea typeface="Roboto Slab Black" pitchFamily="2" charset="0"/>
                  <a:cs typeface="Roboto Slab"/>
                  <a:sym typeface="Roboto Slab ExtraBold"/>
                </a:rPr>
                <a:t>office email</a:t>
              </a:r>
            </a:p>
            <a:p>
              <a:pPr marL="0" marR="0" lvl="0" indent="0" rtl="0">
                <a:lnSpc>
                  <a:spcPts val="14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en-US" sz="1200" spc="-10" dirty="0" err="1">
                  <a:latin typeface="Montserrat Light" pitchFamily="2" charset="77"/>
                  <a:ea typeface="Roboto Slab Black" pitchFamily="2" charset="0"/>
                  <a:cs typeface="Roboto Slab"/>
                  <a:sym typeface="Roboto Slab ExtraBold"/>
                </a:rPr>
                <a:t>name@csumb.edu</a:t>
              </a:r>
              <a:endParaRPr sz="1200" u="none" strike="noStrike" cap="none" spc="-10" dirty="0">
                <a:latin typeface="Montserrat Light" pitchFamily="2" charset="77"/>
                <a:ea typeface="Roboto Slab Black" pitchFamily="2" charset="0"/>
                <a:cs typeface="Roboto Slab"/>
                <a:sym typeface="Roboto Slab ExtraBold"/>
              </a:endParaRP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C9FF9C92-4D3B-D60A-8307-72A357DDFE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/>
            <a:stretch/>
          </p:blipFill>
          <p:spPr>
            <a:xfrm>
              <a:off x="9307773" y="1324790"/>
              <a:ext cx="420806" cy="420806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3E78783F-072D-3000-E292-C595EA257B7B}"/>
              </a:ext>
            </a:extLst>
          </p:cNvPr>
          <p:cNvGrpSpPr/>
          <p:nvPr/>
        </p:nvGrpSpPr>
        <p:grpSpPr>
          <a:xfrm>
            <a:off x="9307773" y="1891173"/>
            <a:ext cx="2674961" cy="572887"/>
            <a:chOff x="9307773" y="1843405"/>
            <a:chExt cx="2674961" cy="572887"/>
          </a:xfrm>
        </p:grpSpPr>
        <p:sp>
          <p:nvSpPr>
            <p:cNvPr id="11" name="Google Shape;129;g283cce9588e_0_48">
              <a:extLst>
                <a:ext uri="{FF2B5EF4-FFF2-40B4-BE49-F238E27FC236}">
                  <a16:creationId xmlns:a16="http://schemas.microsoft.com/office/drawing/2014/main" id="{38787831-EA14-4D2A-2AB4-48A124A823A8}"/>
                </a:ext>
              </a:extLst>
            </p:cNvPr>
            <p:cNvSpPr txBox="1"/>
            <p:nvPr/>
          </p:nvSpPr>
          <p:spPr>
            <a:xfrm>
              <a:off x="9819564" y="1877683"/>
              <a:ext cx="2163170" cy="53860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rtl="0">
                <a:lnSpc>
                  <a:spcPts val="14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en-US" sz="1200" b="1" u="none" strike="noStrike" cap="none" spc="-30" dirty="0">
                  <a:latin typeface="Montserrat" pitchFamily="2" charset="77"/>
                  <a:ea typeface="Roboto Slab Black" pitchFamily="2" charset="0"/>
                  <a:cs typeface="Roboto Slab"/>
                  <a:sym typeface="Roboto Slab ExtraBold"/>
                </a:rPr>
                <a:t>office mail</a:t>
              </a:r>
            </a:p>
            <a:p>
              <a:pPr marL="0" marR="0" lvl="0" indent="0" rtl="0">
                <a:lnSpc>
                  <a:spcPts val="14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en-US" sz="1200" spc="-10" dirty="0">
                  <a:latin typeface="Montserrat Light" pitchFamily="2" charset="77"/>
                  <a:ea typeface="Roboto Slab Black" pitchFamily="2" charset="0"/>
                  <a:cs typeface="Roboto Slab"/>
                  <a:sym typeface="Roboto Slab ExtraBold"/>
                </a:rPr>
                <a:t>100 Campus Center, Bldg. 47</a:t>
              </a:r>
            </a:p>
            <a:p>
              <a:pPr marL="0" marR="0" lvl="0" indent="0" rtl="0">
                <a:lnSpc>
                  <a:spcPts val="14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en-US" sz="1200" spc="-10" dirty="0">
                  <a:latin typeface="Montserrat Light" pitchFamily="2" charset="77"/>
                  <a:ea typeface="Roboto Slab Black" pitchFamily="2" charset="0"/>
                  <a:cs typeface="Roboto Slab"/>
                  <a:sym typeface="Roboto Slab ExtraBold"/>
                </a:rPr>
                <a:t>Seaside, CA 93955-8001</a:t>
              </a:r>
              <a:endParaRPr sz="1200" u="none" strike="noStrike" cap="none" spc="-10" dirty="0">
                <a:latin typeface="Montserrat Light" pitchFamily="2" charset="77"/>
                <a:ea typeface="Roboto Slab Black" pitchFamily="2" charset="0"/>
                <a:cs typeface="Roboto Slab"/>
                <a:sym typeface="Roboto Slab ExtraBold"/>
              </a:endParaRP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7B3BD09E-10AE-86A7-0215-F796DFCD559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/>
            <a:stretch/>
          </p:blipFill>
          <p:spPr>
            <a:xfrm>
              <a:off x="9307773" y="1843405"/>
              <a:ext cx="420806" cy="4208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7877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HD presentation master">
  <a:themeElements>
    <a:clrScheme name="CSUMB Brand Colors">
      <a:dk1>
        <a:srgbClr val="20436D"/>
      </a:dk1>
      <a:lt1>
        <a:srgbClr val="FFFFFF"/>
      </a:lt1>
      <a:dk2>
        <a:srgbClr val="4C9664"/>
      </a:dk2>
      <a:lt2>
        <a:srgbClr val="E48048"/>
      </a:lt2>
      <a:accent1>
        <a:srgbClr val="5394BA"/>
      </a:accent1>
      <a:accent2>
        <a:srgbClr val="4C9664"/>
      </a:accent2>
      <a:accent3>
        <a:srgbClr val="7FBB67"/>
      </a:accent3>
      <a:accent4>
        <a:srgbClr val="F1B54E"/>
      </a:accent4>
      <a:accent5>
        <a:srgbClr val="E48048"/>
      </a:accent5>
      <a:accent6>
        <a:srgbClr val="FEFFFF"/>
      </a:accent6>
      <a:hlink>
        <a:srgbClr val="5394BA"/>
      </a:hlink>
      <a:folHlink>
        <a:srgbClr val="9F9D9B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2714</TotalTime>
  <Words>107</Words>
  <Application>Microsoft Macintosh PowerPoint</Application>
  <PresentationFormat>Widescreen</PresentationFormat>
  <Paragraphs>30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Calibri</vt:lpstr>
      <vt:lpstr>Montserrat</vt:lpstr>
      <vt:lpstr>Montserrat ExtraBold</vt:lpstr>
      <vt:lpstr>Montserrat ExtraLight</vt:lpstr>
      <vt:lpstr>Montserrat Light</vt:lpstr>
      <vt:lpstr>Montserrat SemiBold</vt:lpstr>
      <vt:lpstr>Wingdings</vt:lpstr>
      <vt:lpstr>UHD presentation master</vt:lpstr>
      <vt:lpstr>PowerPoint Presentation</vt:lpstr>
      <vt:lpstr>PowerPoint Presentation</vt:lpstr>
      <vt:lpstr>PowerPoint Presentation</vt:lpstr>
      <vt:lpstr>PowerPoint Presentation</vt:lpstr>
      <vt:lpstr>Example Page Showing Levels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Reese</dc:creator>
  <cp:lastModifiedBy>Christopher Reese</cp:lastModifiedBy>
  <cp:revision>211</cp:revision>
  <dcterms:created xsi:type="dcterms:W3CDTF">2021-03-19T16:03:34Z</dcterms:created>
  <dcterms:modified xsi:type="dcterms:W3CDTF">2024-02-26T14:05:17Z</dcterms:modified>
</cp:coreProperties>
</file>