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60" r:id="rId3"/>
    <p:sldId id="257" r:id="rId4"/>
    <p:sldId id="279" r:id="rId5"/>
    <p:sldId id="258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8" r:id="rId16"/>
    <p:sldId id="272" r:id="rId17"/>
    <p:sldId id="274" r:id="rId18"/>
    <p:sldId id="275" r:id="rId19"/>
    <p:sldId id="276" r:id="rId20"/>
    <p:sldId id="27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A1D0"/>
    <a:srgbClr val="C7E4D2"/>
    <a:srgbClr val="854352"/>
    <a:srgbClr val="779089"/>
    <a:srgbClr val="A8A357"/>
    <a:srgbClr val="98928B"/>
    <a:srgbClr val="A79C80"/>
    <a:srgbClr val="012B52"/>
    <a:srgbClr val="092E57"/>
    <a:srgbClr val="002C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66"/>
    <p:restoredTop sz="94694"/>
  </p:normalViewPr>
  <p:slideViewPr>
    <p:cSldViewPr snapToGrid="0" snapToObjects="1">
      <p:cViewPr varScale="1">
        <p:scale>
          <a:sx n="117" d="100"/>
          <a:sy n="117" d="100"/>
        </p:scale>
        <p:origin x="14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959094-FDE5-FF4E-ABE3-70D92AABA5F3}" type="datetimeFigureOut">
              <a:rPr lang="en-US" smtClean="0"/>
              <a:t>7/14/23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79E95D-2193-6B45-B9C0-7DAC158B2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3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9E95D-2193-6B45-B9C0-7DAC158B20F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863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12B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06D05-1C78-D31A-4986-CE9B119EAB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137AD2-C6C8-0114-8A29-E6920F9730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90540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59DC5-153D-0C90-0F0A-46E827DAF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9043E-34E3-FE89-EB62-C750AFEDD7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1372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71CC2-56C3-F90E-9398-052E7800B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4760F-306E-243D-34A5-20FC36D627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4829175" cy="44180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F9BDD5-A21F-4BF8-56C5-744489B05C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29313" y="1825624"/>
            <a:ext cx="4829175" cy="4418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8748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3CD7D-8CA6-6CB9-B2D0-C06159D60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90116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7323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2C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2AA1D5-E19F-8697-4F4B-5A89493A7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489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0A0B48-1E22-2D18-3034-A0FE87034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9920288" cy="4375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7BD1DF-FAF5-5EAE-AE36-8E1687AEDBF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591800" y="5257800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42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sumb.edu/communications/brand-visual-identity/colors-and-fonts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CF1D7-369E-372E-67FA-6E07130CEF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General CSUMB PowerPoint template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8C09FB-0CC0-C79B-0E5F-6BFC79BA51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73853"/>
            <a:ext cx="9144000" cy="2241755"/>
          </a:xfrm>
        </p:spPr>
        <p:txBody>
          <a:bodyPr>
            <a:normAutofit lnSpcReduction="10000"/>
          </a:bodyPr>
          <a:lstStyle/>
          <a:p>
            <a:endParaRPr lang="en-US" i="1" dirty="0"/>
          </a:p>
          <a:p>
            <a:r>
              <a:rPr lang="en-US" i="1" dirty="0">
                <a:solidFill>
                  <a:srgbClr val="A79C80"/>
                </a:solidFill>
              </a:rPr>
              <a:t>a template for how to say more with less</a:t>
            </a:r>
          </a:p>
          <a:p>
            <a:endParaRPr lang="en-US" i="1" dirty="0">
              <a:solidFill>
                <a:srgbClr val="3F695B"/>
              </a:solidFill>
            </a:endParaRPr>
          </a:p>
          <a:p>
            <a:endParaRPr lang="en-US" i="1" dirty="0">
              <a:solidFill>
                <a:srgbClr val="3F695B"/>
              </a:solidFill>
            </a:endParaRPr>
          </a:p>
          <a:p>
            <a:r>
              <a:rPr lang="en-US" b="1" dirty="0">
                <a:solidFill>
                  <a:srgbClr val="779089"/>
                </a:solidFill>
              </a:rPr>
              <a:t>Presented by &lt;&lt;Name&gt;&gt; from &lt;&lt;Dept.&gt;&gt;</a:t>
            </a:r>
          </a:p>
        </p:txBody>
      </p:sp>
    </p:spTree>
    <p:extLst>
      <p:ext uri="{BB962C8B-B14F-4D97-AF65-F5344CB8AC3E}">
        <p14:creationId xmlns:p14="http://schemas.microsoft.com/office/powerpoint/2010/main" val="455350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DA432-4DB5-0D84-268F-492BA9676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33155" cy="3386865"/>
          </a:xfrm>
        </p:spPr>
        <p:txBody>
          <a:bodyPr anchor="b">
            <a:normAutofit/>
          </a:bodyPr>
          <a:lstStyle/>
          <a:p>
            <a:r>
              <a:rPr lang="en-US" sz="12000" spc="300" dirty="0">
                <a:effectLst/>
                <a:latin typeface="Arial" panose="020B0604020202020204" pitchFamily="34" charset="0"/>
              </a:rPr>
              <a:t>100</a:t>
            </a:r>
            <a:endParaRPr lang="en-US" sz="12000" spc="3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6F74D-B198-0769-FB79-2655023DE3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1066" y="2074862"/>
            <a:ext cx="4829175" cy="4418013"/>
          </a:xfrm>
        </p:spPr>
        <p:txBody>
          <a:bodyPr/>
          <a:lstStyle/>
          <a:p>
            <a:pPr marL="0" indent="0" rtl="0">
              <a:buNone/>
            </a:pPr>
            <a:r>
              <a:rPr lang="en-US" dirty="0">
                <a:effectLst/>
                <a:latin typeface="Arial" panose="020B0604020202020204" pitchFamily="34" charset="0"/>
              </a:rPr>
              <a:t>percentage of audience members who are engaged by PowerPoint presentations that are clear and simple</a:t>
            </a:r>
            <a:b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370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DA432-4DB5-0D84-268F-492BA9676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33155" cy="3658235"/>
          </a:xfrm>
        </p:spPr>
        <p:txBody>
          <a:bodyPr anchor="b">
            <a:normAutofit/>
          </a:bodyPr>
          <a:lstStyle/>
          <a:p>
            <a:r>
              <a:rPr lang="en-US" sz="13000" spc="300" dirty="0">
                <a:effectLst/>
                <a:latin typeface="Arial" panose="020B0604020202020204" pitchFamily="34" charset="0"/>
              </a:rPr>
              <a:t>25</a:t>
            </a:r>
            <a:endParaRPr lang="en-US" sz="13000" spc="3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6F74D-B198-0769-FB79-2655023DE3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1066" y="2074862"/>
            <a:ext cx="4829175" cy="4418013"/>
          </a:xfrm>
        </p:spPr>
        <p:txBody>
          <a:bodyPr/>
          <a:lstStyle/>
          <a:p>
            <a:pPr marL="0" indent="0" algn="l">
              <a:buNone/>
            </a:pPr>
            <a:r>
              <a:rPr lang="en-US" b="0" i="0" dirty="0">
                <a:effectLst/>
                <a:latin typeface="Arial" panose="020B0604020202020204" pitchFamily="34" charset="0"/>
              </a:rPr>
              <a:t>percentage of all audience members who would rather write a dissertation than watch a presentation with 5+ bullet points per slide</a:t>
            </a:r>
          </a:p>
          <a:p>
            <a:pPr marL="0" indent="0" rtl="0">
              <a:buNone/>
            </a:pPr>
            <a:b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313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DA432-4DB5-0D84-268F-492BA9676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488" y="760381"/>
            <a:ext cx="9633155" cy="3386865"/>
          </a:xfrm>
        </p:spPr>
        <p:txBody>
          <a:bodyPr anchor="b">
            <a:normAutofit/>
          </a:bodyPr>
          <a:lstStyle/>
          <a:p>
            <a:r>
              <a:rPr lang="en-US" sz="15000" spc="300" dirty="0">
                <a:effectLst/>
                <a:latin typeface="Arial" panose="020B0604020202020204" pitchFamily="34" charset="0"/>
              </a:rPr>
              <a:t>2</a:t>
            </a:r>
            <a:endParaRPr lang="en-US" sz="15000" spc="3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6F74D-B198-0769-FB79-2655023DE3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1066" y="2074862"/>
            <a:ext cx="4829175" cy="4418013"/>
          </a:xfrm>
        </p:spPr>
        <p:txBody>
          <a:bodyPr/>
          <a:lstStyle/>
          <a:p>
            <a:pPr marL="0" indent="0" algn="l">
              <a:buNone/>
            </a:pPr>
            <a:r>
              <a:rPr lang="en-US" b="0" i="0" dirty="0">
                <a:effectLst/>
                <a:latin typeface="Arial" panose="020B0604020202020204" pitchFamily="34" charset="0"/>
              </a:rPr>
              <a:t>number of times audience members will fall asleep during a PowerPoint presentation that has 5+ bullet points per slide</a:t>
            </a:r>
          </a:p>
          <a:p>
            <a:pPr marL="0" indent="0" rtl="0">
              <a:buNone/>
            </a:pPr>
            <a:b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01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CF1D7-369E-372E-67FA-6E07130CEF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Part III:</a:t>
            </a:r>
            <a:br>
              <a:rPr lang="en-US" dirty="0"/>
            </a:br>
            <a:r>
              <a:rPr lang="en-US" b="0" dirty="0"/>
              <a:t>Slides with </a:t>
            </a:r>
            <a:r>
              <a:rPr lang="en-US" dirty="0">
                <a:solidFill>
                  <a:srgbClr val="779089"/>
                </a:solidFill>
              </a:rPr>
              <a:t>images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8C09FB-0CC0-C79B-0E5F-6BFC79BA51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3434"/>
            <a:ext cx="9144000" cy="1004365"/>
          </a:xfrm>
        </p:spPr>
        <p:txBody>
          <a:bodyPr>
            <a:normAutofit/>
          </a:bodyPr>
          <a:lstStyle/>
          <a:p>
            <a:r>
              <a:rPr lang="en-US" sz="2800" i="1" dirty="0">
                <a:solidFill>
                  <a:srgbClr val="A79C80"/>
                </a:solidFill>
              </a:rPr>
              <a:t>for dramatic effect, use one image per slide</a:t>
            </a:r>
          </a:p>
        </p:txBody>
      </p:sp>
    </p:spTree>
    <p:extLst>
      <p:ext uri="{BB962C8B-B14F-4D97-AF65-F5344CB8AC3E}">
        <p14:creationId xmlns:p14="http://schemas.microsoft.com/office/powerpoint/2010/main" val="2453184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93AA0D6-7166-AB80-15BF-4ACC293BE5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87" b="17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7511523-6B4F-5105-49C3-251777EB12F3}"/>
              </a:ext>
            </a:extLst>
          </p:cNvPr>
          <p:cNvSpPr/>
          <p:nvPr/>
        </p:nvSpPr>
        <p:spPr>
          <a:xfrm>
            <a:off x="5825447" y="4890499"/>
            <a:ext cx="6366553" cy="1967501"/>
          </a:xfrm>
          <a:prstGeom prst="rect">
            <a:avLst/>
          </a:prstGeom>
          <a:solidFill>
            <a:srgbClr val="092E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12B5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67A849-EA62-DA59-A1EC-B00F7DC07FE8}"/>
              </a:ext>
            </a:extLst>
          </p:cNvPr>
          <p:cNvSpPr txBox="1"/>
          <p:nvPr/>
        </p:nvSpPr>
        <p:spPr>
          <a:xfrm>
            <a:off x="6380251" y="5058641"/>
            <a:ext cx="554804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/>
            <a:r>
              <a:rPr lang="en-US" sz="3200" b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use </a:t>
            </a:r>
            <a:r>
              <a:rPr lang="en-US" sz="3200" b="1" dirty="0">
                <a:solidFill>
                  <a:srgbClr val="779089"/>
                </a:solidFill>
                <a:effectLst/>
                <a:latin typeface="Arial" panose="020B0604020202020204" pitchFamily="34" charset="0"/>
              </a:rPr>
              <a:t>large, </a:t>
            </a:r>
          </a:p>
          <a:p>
            <a:pPr algn="r" rtl="0"/>
            <a:r>
              <a:rPr lang="en-US" sz="3200" b="1" dirty="0">
                <a:solidFill>
                  <a:srgbClr val="779089"/>
                </a:solidFill>
                <a:effectLst/>
                <a:latin typeface="Arial" panose="020B0604020202020204" pitchFamily="34" charset="0"/>
              </a:rPr>
              <a:t>high-quality</a:t>
            </a:r>
            <a:r>
              <a:rPr lang="en-US" sz="3200" b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images </a:t>
            </a:r>
          </a:p>
          <a:p>
            <a:pPr algn="r" rtl="0"/>
            <a:r>
              <a:rPr lang="en-US" sz="180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images that don’t become blurry, fuzzy, or pixelated </a:t>
            </a:r>
          </a:p>
          <a:p>
            <a:pPr algn="r" rtl="0"/>
            <a:r>
              <a:rPr lang="en-US" sz="180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when enlarged on a PowerPoint slide.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626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4C73FFD-9B50-04A8-8EF3-1E8AEF7F5D6E}"/>
              </a:ext>
            </a:extLst>
          </p:cNvPr>
          <p:cNvSpPr txBox="1"/>
          <p:nvPr/>
        </p:nvSpPr>
        <p:spPr>
          <a:xfrm>
            <a:off x="8046720" y="380032"/>
            <a:ext cx="3303639" cy="4524315"/>
          </a:xfrm>
          <a:prstGeom prst="rect">
            <a:avLst/>
          </a:prstGeom>
          <a:solidFill>
            <a:srgbClr val="022C53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3600" b="0" i="0" dirty="0">
                <a:solidFill>
                  <a:srgbClr val="A79C80"/>
                </a:solidFill>
                <a:effectLst/>
                <a:latin typeface="Arial" panose="020B0604020202020204" pitchFamily="34" charset="0"/>
              </a:rPr>
              <a:t>to resize an image, use the resizing tool on an image’s corner (versus its side) to prevent stretching.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B2044936-64F1-D8C5-223D-1A2C652DE0F8}"/>
              </a:ext>
            </a:extLst>
          </p:cNvPr>
          <p:cNvSpPr/>
          <p:nvPr/>
        </p:nvSpPr>
        <p:spPr>
          <a:xfrm rot="13515546">
            <a:off x="7723421" y="4687384"/>
            <a:ext cx="646599" cy="433924"/>
          </a:xfrm>
          <a:prstGeom prst="rightArrow">
            <a:avLst/>
          </a:prstGeom>
          <a:solidFill>
            <a:srgbClr val="A79C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79C8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2B4DB9-D756-2074-36C9-AFB36BA24F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87" b="1739"/>
          <a:stretch/>
        </p:blipFill>
        <p:spPr>
          <a:xfrm>
            <a:off x="301565" y="380032"/>
            <a:ext cx="7363476" cy="414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152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CF1D7-369E-372E-67FA-6E07130CEF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Part III:</a:t>
            </a:r>
            <a:br>
              <a:rPr lang="en-US" dirty="0"/>
            </a:br>
            <a:r>
              <a:rPr lang="en-US" dirty="0">
                <a:solidFill>
                  <a:srgbClr val="A79C80"/>
                </a:solidFill>
              </a:rPr>
              <a:t>Other visual elements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8C09FB-0CC0-C79B-0E5F-6BFC79BA51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i="1" dirty="0">
                <a:solidFill>
                  <a:srgbClr val="A79C80"/>
                </a:solidFill>
              </a:rPr>
              <a:t>charts</a:t>
            </a:r>
          </a:p>
          <a:p>
            <a:r>
              <a:rPr lang="en-US" sz="2800" b="0" i="1" dirty="0">
                <a:solidFill>
                  <a:srgbClr val="A79C80"/>
                </a:solidFill>
                <a:effectLst/>
                <a:latin typeface="Arial" panose="020B0604020202020204" pitchFamily="34" charset="0"/>
              </a:rPr>
              <a:t>graphs</a:t>
            </a:r>
          </a:p>
          <a:p>
            <a:r>
              <a:rPr lang="en-US" sz="2800" i="1" dirty="0">
                <a:solidFill>
                  <a:srgbClr val="A79C80"/>
                </a:solidFill>
              </a:rPr>
              <a:t>infographics</a:t>
            </a:r>
            <a:endParaRPr lang="en-US" sz="2800" b="0" i="1" dirty="0">
              <a:solidFill>
                <a:srgbClr val="A79C80"/>
              </a:solidFill>
              <a:effectLst/>
              <a:latin typeface="Arial" panose="020B0604020202020204" pitchFamily="34" charset="0"/>
            </a:endParaRPr>
          </a:p>
          <a:p>
            <a:endParaRPr lang="en-US" sz="2800" dirty="0">
              <a:solidFill>
                <a:srgbClr val="8475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278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2CDAA-BBD2-7FAE-787B-1066A4C34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7494"/>
            <a:ext cx="10548938" cy="5344816"/>
          </a:xfrm>
        </p:spPr>
        <p:txBody>
          <a:bodyPr>
            <a:normAutofit fontScale="90000"/>
          </a:bodyPr>
          <a:lstStyle/>
          <a:p>
            <a:pPr rtl="0"/>
            <a:r>
              <a:rPr lang="en-US" sz="5400" dirty="0">
                <a:effectLst/>
                <a:latin typeface="Arial" panose="020B0604020202020204" pitchFamily="34" charset="0"/>
              </a:rPr>
              <a:t>sometimes you will </a:t>
            </a:r>
            <a:br>
              <a:rPr lang="en-US" sz="5400" dirty="0">
                <a:effectLst/>
                <a:latin typeface="Arial" panose="020B0604020202020204" pitchFamily="34" charset="0"/>
              </a:rPr>
            </a:br>
            <a:r>
              <a:rPr lang="en-US" sz="5400" dirty="0">
                <a:effectLst/>
                <a:latin typeface="Arial" panose="020B0604020202020204" pitchFamily="34" charset="0"/>
              </a:rPr>
              <a:t>need to represent </a:t>
            </a:r>
            <a:br>
              <a:rPr lang="en-US" sz="5400" dirty="0">
                <a:effectLst/>
                <a:latin typeface="Arial" panose="020B0604020202020204" pitchFamily="34" charset="0"/>
              </a:rPr>
            </a:br>
            <a:r>
              <a:rPr lang="en-US" sz="8000" dirty="0">
                <a:solidFill>
                  <a:srgbClr val="A79C80"/>
                </a:solidFill>
                <a:effectLst/>
                <a:latin typeface="Arial" panose="020B0604020202020204" pitchFamily="34" charset="0"/>
              </a:rPr>
              <a:t>ideas</a:t>
            </a:r>
            <a:r>
              <a:rPr lang="en-US" sz="8000" dirty="0">
                <a:solidFill>
                  <a:srgbClr val="3F695B"/>
                </a:solidFill>
                <a:effectLst/>
                <a:latin typeface="Arial" panose="020B0604020202020204" pitchFamily="34" charset="0"/>
              </a:rPr>
              <a:t> </a:t>
            </a:r>
            <a:br>
              <a:rPr lang="en-US" sz="5400" dirty="0">
                <a:effectLst/>
                <a:latin typeface="Arial" panose="020B0604020202020204" pitchFamily="34" charset="0"/>
              </a:rPr>
            </a:br>
            <a:r>
              <a:rPr lang="en-US" sz="5400" dirty="0">
                <a:effectLst/>
                <a:latin typeface="Arial" panose="020B0604020202020204" pitchFamily="34" charset="0"/>
              </a:rPr>
              <a:t>in the form of a chart, graph or infographic.</a:t>
            </a:r>
            <a:br>
              <a:rPr lang="en-US" dirty="0">
                <a:effectLst/>
                <a:latin typeface="Arial" panose="020B0604020202020204" pitchFamily="34" charset="0"/>
              </a:rPr>
            </a:br>
            <a:b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5865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2CDAA-BBD2-7FAE-787B-1066A4C34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8575"/>
            <a:ext cx="10548938" cy="5173735"/>
          </a:xfrm>
        </p:spPr>
        <p:txBody>
          <a:bodyPr>
            <a:normAutofit fontScale="90000"/>
          </a:bodyPr>
          <a:lstStyle/>
          <a:p>
            <a:pPr algn="r" rtl="0"/>
            <a:r>
              <a:rPr lang="en-US" sz="4900" dirty="0">
                <a:effectLst/>
                <a:latin typeface="Arial" panose="020B0604020202020204" pitchFamily="34" charset="0"/>
              </a:rPr>
              <a:t>for the greatest </a:t>
            </a:r>
            <a:br>
              <a:rPr lang="en-US" sz="4900" dirty="0">
                <a:effectLst/>
                <a:latin typeface="Arial" panose="020B0604020202020204" pitchFamily="34" charset="0"/>
              </a:rPr>
            </a:br>
            <a:r>
              <a:rPr lang="en-US" sz="4900" dirty="0">
                <a:effectLst/>
                <a:latin typeface="Arial" panose="020B0604020202020204" pitchFamily="34" charset="0"/>
              </a:rPr>
              <a:t>impact, use the </a:t>
            </a:r>
            <a:br>
              <a:rPr lang="en-US" sz="4900" dirty="0">
                <a:effectLst/>
                <a:latin typeface="Arial" panose="020B0604020202020204" pitchFamily="34" charset="0"/>
              </a:rPr>
            </a:br>
            <a:r>
              <a:rPr lang="en-US" sz="7200" dirty="0">
                <a:solidFill>
                  <a:srgbClr val="779089"/>
                </a:solidFill>
                <a:effectLst/>
                <a:latin typeface="Arial" panose="020B0604020202020204" pitchFamily="34" charset="0"/>
              </a:rPr>
              <a:t>simplest possible </a:t>
            </a:r>
            <a:br>
              <a:rPr lang="en-US" sz="4900" dirty="0">
                <a:solidFill>
                  <a:srgbClr val="779089"/>
                </a:solidFill>
                <a:effectLst/>
                <a:latin typeface="Arial" panose="020B0604020202020204" pitchFamily="34" charset="0"/>
              </a:rPr>
            </a:br>
            <a:r>
              <a:rPr lang="en-US" sz="4900" dirty="0">
                <a:effectLst/>
                <a:latin typeface="Arial" panose="020B0604020202020204" pitchFamily="34" charset="0"/>
              </a:rPr>
              <a:t>representation; </a:t>
            </a:r>
            <a:br>
              <a:rPr lang="en-US" sz="4900" dirty="0">
                <a:effectLst/>
                <a:latin typeface="Arial" panose="020B0604020202020204" pitchFamily="34" charset="0"/>
              </a:rPr>
            </a:br>
            <a:r>
              <a:rPr lang="en-US" sz="4900" dirty="0">
                <a:effectLst/>
                <a:latin typeface="Arial" panose="020B0604020202020204" pitchFamily="34" charset="0"/>
              </a:rPr>
              <a:t>for example...</a:t>
            </a:r>
            <a:br>
              <a:rPr lang="en-US" sz="4900" dirty="0">
                <a:effectLst/>
                <a:latin typeface="Arial" panose="020B0604020202020204" pitchFamily="34" charset="0"/>
              </a:rPr>
            </a:br>
            <a:b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456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5B3C7-0F37-741F-0243-37DE05974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79089"/>
                </a:solidFill>
              </a:rPr>
              <a:t>Restate</a:t>
            </a:r>
            <a:r>
              <a:rPr lang="en-US" dirty="0"/>
              <a:t> </a:t>
            </a:r>
            <a:r>
              <a:rPr lang="en-US" b="0" dirty="0"/>
              <a:t>your main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A35D6-D32D-3FD8-E3C6-8D2F8890EAA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Colors</a:t>
            </a:r>
          </a:p>
          <a:p>
            <a:r>
              <a:rPr lang="en-US" dirty="0"/>
              <a:t>Data and main points</a:t>
            </a:r>
          </a:p>
          <a:p>
            <a:r>
              <a:rPr lang="en-US" dirty="0"/>
              <a:t>Images</a:t>
            </a:r>
          </a:p>
          <a:p>
            <a:r>
              <a:rPr lang="en-US" dirty="0"/>
              <a:t>Visual elements</a:t>
            </a:r>
          </a:p>
          <a:p>
            <a:pPr lvl="1"/>
            <a:r>
              <a:rPr lang="en-US" i="1" dirty="0">
                <a:solidFill>
                  <a:srgbClr val="779089"/>
                </a:solidFill>
              </a:rPr>
              <a:t>Data </a:t>
            </a:r>
          </a:p>
          <a:p>
            <a:pPr lvl="1"/>
            <a:r>
              <a:rPr lang="en-US" i="1" dirty="0">
                <a:solidFill>
                  <a:srgbClr val="779089"/>
                </a:solidFill>
              </a:rPr>
              <a:t>Charts</a:t>
            </a:r>
          </a:p>
          <a:p>
            <a:pPr lvl="1"/>
            <a:r>
              <a:rPr lang="en-US" i="1" dirty="0">
                <a:solidFill>
                  <a:srgbClr val="779089"/>
                </a:solidFill>
              </a:rPr>
              <a:t>Infographics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30E9D9-7405-5B5A-6592-482DAC89D77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177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5B3C7-0F37-741F-0243-37DE05974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79089"/>
                </a:solidFill>
              </a:rPr>
              <a:t>Preview</a:t>
            </a:r>
            <a:r>
              <a:rPr lang="en-US" dirty="0"/>
              <a:t> </a:t>
            </a:r>
            <a:r>
              <a:rPr lang="en-US" b="0" dirty="0"/>
              <a:t>your main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A35D6-D32D-3FD8-E3C6-8D2F8890EAA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Colors</a:t>
            </a:r>
          </a:p>
          <a:p>
            <a:r>
              <a:rPr lang="en-US" dirty="0"/>
              <a:t>Data and main points</a:t>
            </a:r>
          </a:p>
          <a:p>
            <a:r>
              <a:rPr lang="en-US" dirty="0"/>
              <a:t>Images</a:t>
            </a:r>
          </a:p>
          <a:p>
            <a:r>
              <a:rPr lang="en-US" dirty="0"/>
              <a:t>Visual elements</a:t>
            </a:r>
          </a:p>
          <a:p>
            <a:pPr lvl="1"/>
            <a:r>
              <a:rPr lang="en-US" i="1" dirty="0">
                <a:solidFill>
                  <a:srgbClr val="779089"/>
                </a:solidFill>
              </a:rPr>
              <a:t>Data </a:t>
            </a:r>
          </a:p>
          <a:p>
            <a:pPr lvl="1"/>
            <a:r>
              <a:rPr lang="en-US" i="1" dirty="0">
                <a:solidFill>
                  <a:srgbClr val="779089"/>
                </a:solidFill>
              </a:rPr>
              <a:t>Charts</a:t>
            </a:r>
          </a:p>
          <a:p>
            <a:pPr lvl="1"/>
            <a:r>
              <a:rPr lang="en-US" i="1" dirty="0">
                <a:solidFill>
                  <a:srgbClr val="779089"/>
                </a:solidFill>
              </a:rPr>
              <a:t>Infographics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30E9D9-7405-5B5A-6592-482DAC89D77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0685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4C73FFD-9B50-04A8-8EF3-1E8AEF7F5D6E}"/>
              </a:ext>
            </a:extLst>
          </p:cNvPr>
          <p:cNvSpPr txBox="1"/>
          <p:nvPr/>
        </p:nvSpPr>
        <p:spPr>
          <a:xfrm>
            <a:off x="2180453" y="5822673"/>
            <a:ext cx="7831093" cy="738664"/>
          </a:xfrm>
          <a:prstGeom prst="rect">
            <a:avLst/>
          </a:prstGeom>
          <a:solidFill>
            <a:srgbClr val="022C53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l"/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conclude with </a:t>
            </a: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story, an image, a quote or a tie back 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your introduction </a:t>
            </a:r>
          </a:p>
          <a:p>
            <a:pPr algn="l"/>
            <a:r>
              <a:rPr lang="en-US" sz="2400" b="1" i="1" dirty="0">
                <a:solidFill>
                  <a:srgbClr val="77908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 a powerful effect</a:t>
            </a:r>
            <a:endParaRPr lang="en-US" sz="2400" b="0" i="1" dirty="0">
              <a:solidFill>
                <a:srgbClr val="77908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D2BFE6-E64D-A954-4D47-8226BA868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569" y="781438"/>
            <a:ext cx="7216862" cy="481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055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CF1D7-369E-372E-67FA-6E07130CEF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Part I:</a:t>
            </a:r>
            <a:br>
              <a:rPr lang="en-US" dirty="0"/>
            </a:br>
            <a:r>
              <a:rPr lang="en-US" b="0" dirty="0"/>
              <a:t>Knowing your </a:t>
            </a:r>
            <a:r>
              <a:rPr lang="en-US" dirty="0">
                <a:solidFill>
                  <a:srgbClr val="779089"/>
                </a:solidFill>
              </a:rPr>
              <a:t>CSUMB</a:t>
            </a:r>
            <a:r>
              <a:rPr lang="en-US" b="0" dirty="0">
                <a:solidFill>
                  <a:srgbClr val="779089"/>
                </a:solidFill>
              </a:rPr>
              <a:t> colors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8C09FB-0CC0-C79B-0E5F-6BFC79BA51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846379"/>
            <a:ext cx="12192000" cy="1889258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rgbClr val="A79C80"/>
                </a:solidFill>
              </a:rPr>
              <a:t>always use </a:t>
            </a:r>
            <a:r>
              <a:rPr lang="en-US" b="1" dirty="0">
                <a:solidFill>
                  <a:srgbClr val="A79C80"/>
                </a:solidFill>
              </a:rPr>
              <a:t>Arial</a:t>
            </a:r>
            <a:r>
              <a:rPr lang="en-US" i="1" dirty="0">
                <a:solidFill>
                  <a:srgbClr val="A79C80"/>
                </a:solidFill>
              </a:rPr>
              <a:t> font for presentations</a:t>
            </a:r>
          </a:p>
        </p:txBody>
      </p:sp>
    </p:spTree>
    <p:extLst>
      <p:ext uri="{BB962C8B-B14F-4D97-AF65-F5344CB8AC3E}">
        <p14:creationId xmlns:p14="http://schemas.microsoft.com/office/powerpoint/2010/main" val="4290765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605FDC3-C4E1-6D02-2D2F-66E7A9058E16}"/>
              </a:ext>
            </a:extLst>
          </p:cNvPr>
          <p:cNvSpPr/>
          <p:nvPr/>
        </p:nvSpPr>
        <p:spPr>
          <a:xfrm>
            <a:off x="1837849" y="1421803"/>
            <a:ext cx="8549641" cy="4845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16976F-1BDA-8A02-4C49-F7CC0DED2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48938" cy="1060037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779089"/>
                </a:solidFill>
              </a:rPr>
              <a:t>Brand colors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453A7E-0441-E26A-7590-59EF2E30BD83}"/>
              </a:ext>
            </a:extLst>
          </p:cNvPr>
          <p:cNvSpPr txBox="1"/>
          <p:nvPr/>
        </p:nvSpPr>
        <p:spPr>
          <a:xfrm>
            <a:off x="2207066" y="6273047"/>
            <a:ext cx="7811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variation, </a:t>
            </a:r>
            <a:r>
              <a:rPr lang="en-US" sz="2400" dirty="0">
                <a:solidFill>
                  <a:srgbClr val="73A1D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stick with brand colors</a:t>
            </a:r>
            <a:endParaRPr lang="en-US" dirty="0">
              <a:solidFill>
                <a:srgbClr val="73A1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786F39-AB22-44FF-2264-5E8611B3C82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919011" y="1526304"/>
            <a:ext cx="4387316" cy="17617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EE3D58-8E76-B934-5ABD-132137CF4E4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837849" y="3209634"/>
            <a:ext cx="8549640" cy="12521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C41C1D-D6B4-65EC-6ACA-B3976140EC6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599" b="51872"/>
          <a:stretch/>
        </p:blipFill>
        <p:spPr>
          <a:xfrm>
            <a:off x="2579760" y="4413932"/>
            <a:ext cx="7065818" cy="9297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F8F49E-D101-E4B1-8BA7-A137015C70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2855"/>
          <a:stretch/>
        </p:blipFill>
        <p:spPr>
          <a:xfrm>
            <a:off x="2579760" y="5292361"/>
            <a:ext cx="7065818" cy="87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409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CF1D7-369E-372E-67FA-6E07130CEF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>
            <a:noAutofit/>
          </a:bodyPr>
          <a:lstStyle/>
          <a:p>
            <a:r>
              <a:rPr lang="en-US" dirty="0"/>
              <a:t>Part II:</a:t>
            </a:r>
            <a:br>
              <a:rPr lang="en-US" dirty="0"/>
            </a:br>
            <a:r>
              <a:rPr lang="en-US" b="0" dirty="0"/>
              <a:t>Using </a:t>
            </a:r>
            <a:r>
              <a:rPr lang="en-US" dirty="0">
                <a:solidFill>
                  <a:srgbClr val="779089"/>
                </a:solidFill>
              </a:rPr>
              <a:t>data</a:t>
            </a:r>
            <a:r>
              <a:rPr lang="en-US" b="0" dirty="0"/>
              <a:t> and </a:t>
            </a:r>
            <a:br>
              <a:rPr lang="en-US" b="0" dirty="0"/>
            </a:br>
            <a:r>
              <a:rPr lang="en-US" dirty="0">
                <a:solidFill>
                  <a:srgbClr val="779089"/>
                </a:solidFill>
              </a:rPr>
              <a:t>main points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8C09FB-0CC0-C79B-0E5F-6BFC79BA51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sz="2800" dirty="0">
              <a:solidFill>
                <a:srgbClr val="84754D"/>
              </a:solidFill>
            </a:endParaRPr>
          </a:p>
          <a:p>
            <a:r>
              <a:rPr lang="en-US" sz="2800" i="1" dirty="0">
                <a:solidFill>
                  <a:srgbClr val="A79C80"/>
                </a:solidFill>
              </a:rPr>
              <a:t>avoid bullet points;</a:t>
            </a:r>
          </a:p>
          <a:p>
            <a:r>
              <a:rPr lang="en-US" sz="2800" i="1" dirty="0">
                <a:solidFill>
                  <a:srgbClr val="A79C80"/>
                </a:solidFill>
              </a:rPr>
              <a:t>use one main point per slide instead</a:t>
            </a:r>
          </a:p>
        </p:txBody>
      </p:sp>
    </p:spTree>
    <p:extLst>
      <p:ext uri="{BB962C8B-B14F-4D97-AF65-F5344CB8AC3E}">
        <p14:creationId xmlns:p14="http://schemas.microsoft.com/office/powerpoint/2010/main" val="3607775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66806-814A-7EFC-5295-F241BCBBF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48938" cy="4271768"/>
          </a:xfrm>
        </p:spPr>
        <p:txBody>
          <a:bodyPr/>
          <a:lstStyle/>
          <a:p>
            <a:r>
              <a:rPr lang="en-US" i="0" dirty="0">
                <a:solidFill>
                  <a:srgbClr val="779089"/>
                </a:solidFill>
                <a:effectLst/>
                <a:latin typeface="Arial" panose="020B0604020202020204" pitchFamily="34" charset="0"/>
              </a:rPr>
              <a:t>seems odd</a:t>
            </a:r>
            <a:r>
              <a:rPr lang="en-US" b="0" i="0" dirty="0">
                <a:effectLst/>
                <a:latin typeface="Arial" panose="020B0604020202020204" pitchFamily="34" charset="0"/>
              </a:rPr>
              <a:t>; but, trust me</a:t>
            </a:r>
            <a:br>
              <a:rPr lang="en-US" b="0" i="0" dirty="0">
                <a:effectLst/>
                <a:latin typeface="Arial" panose="020B0604020202020204" pitchFamily="34" charset="0"/>
              </a:rPr>
            </a:br>
            <a:r>
              <a:rPr lang="en-US" b="0" i="0" dirty="0">
                <a:effectLst/>
                <a:latin typeface="Arial" panose="020B0604020202020204" pitchFamily="34" charset="0"/>
              </a:rPr>
              <a:t>—</a:t>
            </a:r>
            <a:br>
              <a:rPr lang="en-US" b="0" i="0" dirty="0">
                <a:effectLst/>
                <a:latin typeface="Arial" panose="020B0604020202020204" pitchFamily="34" charset="0"/>
              </a:rPr>
            </a:br>
            <a:r>
              <a:rPr lang="en-US" b="0" i="0" dirty="0">
                <a:effectLst/>
                <a:latin typeface="Arial" panose="020B0604020202020204" pitchFamily="34" charset="0"/>
              </a:rPr>
              <a:t>I know what I’m doing here.</a:t>
            </a:r>
            <a:br>
              <a:rPr lang="en-US" b="0" i="0" dirty="0">
                <a:effectLst/>
                <a:latin typeface="Arial" panose="020B0604020202020204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613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F7567-BAAB-4F8B-B94C-A867BB95F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84" y="1977759"/>
            <a:ext cx="10548938" cy="2902482"/>
          </a:xfrm>
        </p:spPr>
        <p:txBody>
          <a:bodyPr>
            <a:normAutofit fontScale="90000"/>
          </a:bodyPr>
          <a:lstStyle/>
          <a:p>
            <a:r>
              <a:rPr lang="en-US" b="0" i="0" dirty="0">
                <a:effectLst/>
                <a:latin typeface="Arial" panose="020B0604020202020204" pitchFamily="34" charset="0"/>
              </a:rPr>
              <a:t>you might end up </a:t>
            </a:r>
            <a:br>
              <a:rPr lang="en-US" b="0" i="0" dirty="0">
                <a:effectLst/>
                <a:latin typeface="Arial" panose="020B0604020202020204" pitchFamily="34" charset="0"/>
              </a:rPr>
            </a:br>
            <a:r>
              <a:rPr lang="en-US" b="0" i="0" dirty="0">
                <a:effectLst/>
                <a:latin typeface="Arial" panose="020B0604020202020204" pitchFamily="34" charset="0"/>
              </a:rPr>
              <a:t>with </a:t>
            </a:r>
            <a:r>
              <a:rPr lang="en-US" i="0" dirty="0">
                <a:solidFill>
                  <a:srgbClr val="779089"/>
                </a:solidFill>
                <a:effectLst/>
                <a:latin typeface="Arial" panose="020B0604020202020204" pitchFamily="34" charset="0"/>
              </a:rPr>
              <a:t>five times </a:t>
            </a:r>
            <a:r>
              <a:rPr lang="en-US" b="0" i="0" dirty="0">
                <a:effectLst/>
                <a:latin typeface="Arial" panose="020B0604020202020204" pitchFamily="34" charset="0"/>
              </a:rPr>
              <a:t>as </a:t>
            </a:r>
            <a:br>
              <a:rPr lang="en-US" b="0" i="0" dirty="0">
                <a:effectLst/>
                <a:latin typeface="Arial" panose="020B0604020202020204" pitchFamily="34" charset="0"/>
              </a:rPr>
            </a:br>
            <a:r>
              <a:rPr lang="en-US" b="0" i="0" dirty="0">
                <a:effectLst/>
                <a:latin typeface="Arial" panose="020B0604020202020204" pitchFamily="34" charset="0"/>
              </a:rPr>
              <a:t>many slides as you </a:t>
            </a:r>
            <a:br>
              <a:rPr lang="en-US" b="0" i="0" dirty="0">
                <a:effectLst/>
                <a:latin typeface="Arial" panose="020B0604020202020204" pitchFamily="34" charset="0"/>
              </a:rPr>
            </a:br>
            <a:r>
              <a:rPr lang="en-US" b="0" i="0" dirty="0">
                <a:effectLst/>
                <a:latin typeface="Arial" panose="020B0604020202020204" pitchFamily="34" charset="0"/>
              </a:rPr>
              <a:t>would otherwise.</a:t>
            </a:r>
            <a:br>
              <a:rPr lang="en-US" b="0" i="0" dirty="0">
                <a:effectLst/>
                <a:latin typeface="Arial" panose="020B0604020202020204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241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A6450-1B99-2F63-B279-D0902EF01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48938" cy="4655226"/>
          </a:xfrm>
        </p:spPr>
        <p:txBody>
          <a:bodyPr>
            <a:normAutofit fontScale="90000"/>
          </a:bodyPr>
          <a:lstStyle/>
          <a:p>
            <a:pPr rtl="0"/>
            <a:r>
              <a:rPr lang="en-US" dirty="0">
                <a:effectLst/>
                <a:latin typeface="Arial" panose="020B0604020202020204" pitchFamily="34" charset="0"/>
              </a:rPr>
              <a:t>over </a:t>
            </a:r>
            <a:br>
              <a:rPr lang="en-US" dirty="0">
                <a:effectLst/>
                <a:latin typeface="Arial" panose="020B0604020202020204" pitchFamily="34" charset="0"/>
              </a:rPr>
            </a:br>
            <a:r>
              <a:rPr lang="en-US" dirty="0">
                <a:solidFill>
                  <a:srgbClr val="779089"/>
                </a:solidFill>
                <a:effectLst/>
                <a:latin typeface="Arial" panose="020B0604020202020204" pitchFamily="34" charset="0"/>
              </a:rPr>
              <a:t>90 percent </a:t>
            </a:r>
            <a:br>
              <a:rPr lang="en-US" dirty="0">
                <a:effectLst/>
                <a:latin typeface="Arial" panose="020B0604020202020204" pitchFamily="34" charset="0"/>
              </a:rPr>
            </a:br>
            <a:r>
              <a:rPr lang="en-US" dirty="0">
                <a:effectLst/>
                <a:latin typeface="Arial" panose="020B0604020202020204" pitchFamily="34" charset="0"/>
              </a:rPr>
              <a:t>of </a:t>
            </a:r>
            <a:br>
              <a:rPr lang="en-US" dirty="0">
                <a:effectLst/>
                <a:latin typeface="Arial" panose="020B0604020202020204" pitchFamily="34" charset="0"/>
              </a:rPr>
            </a:br>
            <a:r>
              <a:rPr lang="en-US" dirty="0">
                <a:effectLst/>
                <a:latin typeface="Arial" panose="020B0604020202020204" pitchFamily="34" charset="0"/>
              </a:rPr>
              <a:t>college students </a:t>
            </a:r>
            <a:br>
              <a:rPr lang="en-US" dirty="0">
                <a:effectLst/>
                <a:latin typeface="Arial" panose="020B0604020202020204" pitchFamily="34" charset="0"/>
              </a:rPr>
            </a:br>
            <a:r>
              <a:rPr lang="en-US" dirty="0">
                <a:effectLst/>
                <a:latin typeface="Arial" panose="020B0604020202020204" pitchFamily="34" charset="0"/>
              </a:rPr>
              <a:t>agree...</a:t>
            </a:r>
            <a:br>
              <a:rPr lang="en-US" dirty="0">
                <a:effectLst/>
                <a:latin typeface="Arial" panose="020B0604020202020204" pitchFamily="34" charset="0"/>
              </a:rPr>
            </a:br>
            <a:b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CFC1AA-D4F1-2700-7469-A9F3762C1CCE}"/>
              </a:ext>
            </a:extLst>
          </p:cNvPr>
          <p:cNvSpPr txBox="1"/>
          <p:nvPr/>
        </p:nvSpPr>
        <p:spPr>
          <a:xfrm>
            <a:off x="5079344" y="3356733"/>
            <a:ext cx="60527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...slides with </a:t>
            </a:r>
            <a:r>
              <a:rPr lang="en-US" sz="4000" b="1" i="0" dirty="0">
                <a:solidFill>
                  <a:srgbClr val="A79C80"/>
                </a:solidFill>
                <a:effectLst/>
                <a:latin typeface="Arial" panose="020B0604020202020204" pitchFamily="34" charset="0"/>
              </a:rPr>
              <a:t>less text</a:t>
            </a:r>
          </a:p>
          <a:p>
            <a:pPr algn="r"/>
            <a:r>
              <a:rPr lang="en-US" sz="4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on them actually </a:t>
            </a:r>
          </a:p>
          <a:p>
            <a:pPr algn="r"/>
            <a:r>
              <a:rPr lang="en-US" sz="4000" b="1" i="0" dirty="0">
                <a:solidFill>
                  <a:srgbClr val="A79C80"/>
                </a:solidFill>
                <a:effectLst/>
                <a:latin typeface="Arial" panose="020B0604020202020204" pitchFamily="34" charset="0"/>
              </a:rPr>
              <a:t>say more.</a:t>
            </a:r>
          </a:p>
        </p:txBody>
      </p:sp>
    </p:spTree>
    <p:extLst>
      <p:ext uri="{BB962C8B-B14F-4D97-AF65-F5344CB8AC3E}">
        <p14:creationId xmlns:p14="http://schemas.microsoft.com/office/powerpoint/2010/main" val="2113951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99F6F-0AA5-3613-01CA-06275E485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48938" cy="5227463"/>
          </a:xfrm>
        </p:spPr>
        <p:txBody>
          <a:bodyPr>
            <a:normAutofit/>
          </a:bodyPr>
          <a:lstStyle/>
          <a:p>
            <a:r>
              <a:rPr lang="en-US" b="0" i="0" dirty="0">
                <a:effectLst/>
                <a:latin typeface="Arial" panose="020B0604020202020204" pitchFamily="34" charset="0"/>
              </a:rPr>
              <a:t>use </a:t>
            </a:r>
            <a:br>
              <a:rPr lang="en-US" b="0" i="0" dirty="0">
                <a:effectLst/>
                <a:latin typeface="Arial" panose="020B0604020202020204" pitchFamily="34" charset="0"/>
              </a:rPr>
            </a:br>
            <a:r>
              <a:rPr lang="en-US" i="0" dirty="0">
                <a:solidFill>
                  <a:srgbClr val="779089"/>
                </a:solidFill>
                <a:effectLst/>
                <a:latin typeface="Arial" panose="020B0604020202020204" pitchFamily="34" charset="0"/>
              </a:rPr>
              <a:t>text color </a:t>
            </a:r>
            <a:br>
              <a:rPr lang="en-US" b="0" i="0" dirty="0">
                <a:effectLst/>
                <a:latin typeface="Arial" panose="020B0604020202020204" pitchFamily="34" charset="0"/>
              </a:rPr>
            </a:br>
            <a:r>
              <a:rPr lang="en-US" b="0" i="0" dirty="0">
                <a:effectLst/>
                <a:latin typeface="Arial" panose="020B0604020202020204" pitchFamily="34" charset="0"/>
              </a:rPr>
              <a:t>to </a:t>
            </a:r>
            <a:br>
              <a:rPr lang="en-US" b="0" i="0" dirty="0">
                <a:effectLst/>
                <a:latin typeface="Arial" panose="020B0604020202020204" pitchFamily="34" charset="0"/>
              </a:rPr>
            </a:br>
            <a:r>
              <a:rPr lang="en-US" b="0" i="0" dirty="0">
                <a:effectLst/>
                <a:latin typeface="Arial" panose="020B0604020202020204" pitchFamily="34" charset="0"/>
              </a:rPr>
              <a:t>emphasize an </a:t>
            </a:r>
            <a:br>
              <a:rPr lang="en-US" b="0" i="0" dirty="0">
                <a:effectLst/>
                <a:latin typeface="Arial" panose="020B0604020202020204" pitchFamily="34" charset="0"/>
              </a:rPr>
            </a:br>
            <a:r>
              <a:rPr lang="en-US" b="0" i="0" dirty="0">
                <a:effectLst/>
                <a:latin typeface="Arial" panose="020B0604020202020204" pitchFamily="34" charset="0"/>
              </a:rPr>
              <a:t>important point.</a:t>
            </a:r>
            <a:br>
              <a:rPr lang="en-US" b="0" i="0" dirty="0">
                <a:effectLst/>
                <a:latin typeface="Arial" panose="020B0604020202020204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6713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4680</TotalTime>
  <Words>375</Words>
  <Application>Microsoft Macintosh PowerPoint</Application>
  <PresentationFormat>Widescreen</PresentationFormat>
  <Paragraphs>61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General CSUMB PowerPoint template</vt:lpstr>
      <vt:lpstr>Preview your main points</vt:lpstr>
      <vt:lpstr>Part I: Knowing your CSUMB colors</vt:lpstr>
      <vt:lpstr>Brand colors</vt:lpstr>
      <vt:lpstr>Part II: Using data and  main points</vt:lpstr>
      <vt:lpstr>seems odd; but, trust me — I know what I’m doing here. </vt:lpstr>
      <vt:lpstr>you might end up  with five times as  many slides as you  would otherwise. </vt:lpstr>
      <vt:lpstr>over  90 percent  of  college students  agree...   </vt:lpstr>
      <vt:lpstr>use  text color  to  emphasize an  important point. </vt:lpstr>
      <vt:lpstr>100</vt:lpstr>
      <vt:lpstr>25</vt:lpstr>
      <vt:lpstr>2</vt:lpstr>
      <vt:lpstr>Part III: Slides with images</vt:lpstr>
      <vt:lpstr>PowerPoint Presentation</vt:lpstr>
      <vt:lpstr>PowerPoint Presentation</vt:lpstr>
      <vt:lpstr>Part III: Other visual elements</vt:lpstr>
      <vt:lpstr>sometimes you will  need to represent  ideas  in the form of a chart, graph or infographic.   </vt:lpstr>
      <vt:lpstr>for the greatest  impact, use the  simplest possible  representation;  for example...     </vt:lpstr>
      <vt:lpstr>Restate your main points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Joan Galiguis</cp:lastModifiedBy>
  <cp:revision>25</cp:revision>
  <dcterms:created xsi:type="dcterms:W3CDTF">2022-09-12T20:26:33Z</dcterms:created>
  <dcterms:modified xsi:type="dcterms:W3CDTF">2023-07-14T17:07:28Z</dcterms:modified>
</cp:coreProperties>
</file>